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0" r:id="rId2"/>
    <p:sldMasterId id="2147483648" r:id="rId3"/>
  </p:sldMasterIdLst>
  <p:notesMasterIdLst>
    <p:notesMasterId r:id="rId35"/>
  </p:notesMasterIdLst>
  <p:sldIdLst>
    <p:sldId id="256" r:id="rId4"/>
    <p:sldId id="274" r:id="rId5"/>
    <p:sldId id="258" r:id="rId6"/>
    <p:sldId id="272" r:id="rId7"/>
    <p:sldId id="273" r:id="rId8"/>
    <p:sldId id="263" r:id="rId9"/>
    <p:sldId id="293" r:id="rId10"/>
    <p:sldId id="292" r:id="rId11"/>
    <p:sldId id="294" r:id="rId12"/>
    <p:sldId id="280" r:id="rId13"/>
    <p:sldId id="281" r:id="rId14"/>
    <p:sldId id="284" r:id="rId15"/>
    <p:sldId id="295" r:id="rId16"/>
    <p:sldId id="495" r:id="rId17"/>
    <p:sldId id="268" r:id="rId18"/>
    <p:sldId id="497" r:id="rId19"/>
    <p:sldId id="498" r:id="rId20"/>
    <p:sldId id="265" r:id="rId21"/>
    <p:sldId id="267" r:id="rId22"/>
    <p:sldId id="266" r:id="rId23"/>
    <p:sldId id="504" r:id="rId24"/>
    <p:sldId id="499" r:id="rId25"/>
    <p:sldId id="500" r:id="rId26"/>
    <p:sldId id="501" r:id="rId27"/>
    <p:sldId id="262" r:id="rId28"/>
    <p:sldId id="507" r:id="rId29"/>
    <p:sldId id="503" r:id="rId30"/>
    <p:sldId id="506" r:id="rId31"/>
    <p:sldId id="291" r:id="rId32"/>
    <p:sldId id="276" r:id="rId33"/>
    <p:sldId id="275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BD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5" autoAdjust="0"/>
    <p:restoredTop sz="94677" autoAdjust="0"/>
  </p:normalViewPr>
  <p:slideViewPr>
    <p:cSldViewPr snapToGrid="0" showGuides="1">
      <p:cViewPr varScale="1">
        <p:scale>
          <a:sx n="95" d="100"/>
          <a:sy n="95" d="100"/>
        </p:scale>
        <p:origin x="888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3"/>
    </p:cViewPr>
  </p:sorterViewPr>
  <p:notesViewPr>
    <p:cSldViewPr snapToGrid="0">
      <p:cViewPr varScale="1">
        <p:scale>
          <a:sx n="72" d="100"/>
          <a:sy n="72" d="100"/>
        </p:scale>
        <p:origin x="301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B8AE5-5B49-44BC-A1F9-C9D90BAAF825}" type="datetimeFigureOut">
              <a:rPr lang="en-GB" smtClean="0"/>
              <a:t>29/10/2022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06EE3-9551-4865-BB20-65D83588DB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2353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06EE3-9551-4865-BB20-65D83588DB3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019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A7FF4-6B96-4923-B3D5-E4C1119E4E8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3234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Tommy Jessop in the first series of Line  of Duty: Full voting rights in BAFTA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A7FF4-6B96-4923-B3D5-E4C1119E4E8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803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A7FF4-6B96-4923-B3D5-E4C1119E4E8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63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6AF55-9726-4541-A729-A3D758D0FD57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3814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6AF55-9726-4541-A729-A3D758D0FD57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4660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Cera pro"/>
              </a:rPr>
              <a:t>This holistic, person-centred approach to outcomes is a significant cultural shift.</a:t>
            </a:r>
          </a:p>
          <a:p>
            <a:pPr algn="l"/>
            <a:r>
              <a:rPr lang="en-GB" b="0" i="0" dirty="0">
                <a:solidFill>
                  <a:srgbClr val="000000"/>
                </a:solidFill>
                <a:effectLst/>
                <a:latin typeface="Cera pro"/>
              </a:rPr>
              <a:t>It relies on advice givers having sight of the child or young person’s aspirations and outcomes sought when they receive the request for advice.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56AF55-9726-4541-A729-A3D758D0FD57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7835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8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8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8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8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-8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8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8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8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-8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E6A6B7-1F6C-498E-ADB5-C7CDAF03EE8A}" type="slidenum">
              <a:rPr lang="en-GB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GB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349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Health Need ; Wearing glasses </a:t>
            </a:r>
          </a:p>
          <a:p>
            <a:r>
              <a:rPr lang="en-GB" dirty="0"/>
              <a:t>SEN need – Unable to see visual material </a:t>
            </a:r>
          </a:p>
          <a:p>
            <a:r>
              <a:rPr lang="en-GB" dirty="0"/>
              <a:t>SEN provision: - As above </a:t>
            </a:r>
          </a:p>
          <a:p>
            <a:r>
              <a:rPr lang="en-GB" dirty="0"/>
              <a:t>Health Provision – checking sight &amp; correctly fitting glasses </a:t>
            </a:r>
          </a:p>
          <a:p>
            <a:r>
              <a:rPr lang="en-GB" dirty="0"/>
              <a:t>Outcomes: Will wear glasses and will be able to access all visual material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06EE3-9551-4865-BB20-65D83588DB3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067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08345" y="4400549"/>
            <a:ext cx="6156250" cy="4284663"/>
          </a:xfrm>
        </p:spPr>
        <p:txBody>
          <a:bodyPr/>
          <a:lstStyle/>
          <a:p>
            <a:r>
              <a:rPr lang="en-GB" sz="1600" dirty="0"/>
              <a:t>Possible signs of hearing loss in children who have Down’s syndrome are: </a:t>
            </a:r>
          </a:p>
          <a:p>
            <a:r>
              <a:rPr lang="en-GB" sz="1600" dirty="0"/>
              <a:t>• difficulties with balance</a:t>
            </a:r>
          </a:p>
          <a:p>
            <a:r>
              <a:rPr lang="en-GB" sz="1600" dirty="0"/>
              <a:t> • poking and rubbing ears frequently </a:t>
            </a:r>
          </a:p>
          <a:p>
            <a:r>
              <a:rPr lang="en-GB" sz="1600" dirty="0"/>
              <a:t>• lack of response when their name is called </a:t>
            </a:r>
          </a:p>
          <a:p>
            <a:r>
              <a:rPr lang="en-GB" sz="1600" dirty="0"/>
              <a:t>• discharge from ears and/or ears that smell </a:t>
            </a:r>
          </a:p>
          <a:p>
            <a:r>
              <a:rPr lang="en-GB" sz="1600" dirty="0"/>
              <a:t>• looks at faces intently • may appear to hear some voices better than others because they are pitched differently </a:t>
            </a:r>
          </a:p>
          <a:p>
            <a:r>
              <a:rPr lang="en-GB" sz="1600" dirty="0"/>
              <a:t>• finds it hard to follow a conversation in a group • background noise makes it harder for a child to hear conversation </a:t>
            </a:r>
          </a:p>
          <a:p>
            <a:r>
              <a:rPr lang="en-GB" sz="1600" dirty="0"/>
              <a:t>• gets upset by loud noises </a:t>
            </a:r>
          </a:p>
          <a:p>
            <a:r>
              <a:rPr lang="en-GB" sz="1600" dirty="0"/>
              <a:t>• jumps if someone whom they haven’t seen or heard comes up to them from behind • sits close to a TV or other screen and turns the volume up </a:t>
            </a:r>
          </a:p>
          <a:p>
            <a:r>
              <a:rPr lang="en-GB" sz="1600" dirty="0"/>
              <a:t>• mouth breathes and has a blocked nose a lot of the time </a:t>
            </a:r>
          </a:p>
          <a:p>
            <a:r>
              <a:rPr lang="en-GB" sz="1600" dirty="0"/>
              <a:t>• difficulty modulating the volume at which they speak (for example, speaks very quietly or very loudly)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06EE3-9551-4865-BB20-65D83588DB3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812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441325"/>
            <a:ext cx="5049837" cy="3787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place the child near front of class • to gain the child’s attention, use his/her name before giving an instruction or asking a question • speak clearly and directly to the child • face the child and maintain eye contact • reinforce speech with facial expression, sign or gesture • reinforce speech with visual backup – print, pictures, concrete materials (as well as highlighting key messages, visual prompts can be used to alert the child to a change in topic or activity) • make sure the child is focused on what you are talking about • check the child has understood • write new and key vocabulary on the board • when other children answer questions, repeat these answers aloud • rephrase or repeat words and phrases that may have been misheard • keep background noise to a minimum, work in a quiet environment and encourage the children to speak one at a time • speak clearly at a normal pace; avoid shouting or whispering • give the child lots of time to respond to what you say • keep the light on your face and don’t sit with your back to a window • your face should not be obscured, for example with a book or by moving around • consider installing a sound field system; this will benefit all children in the classroom not just the child who has Down’s syndrome and hearing loss • remember a child with hearing loss may not be able to listen and carry out another task, such as writing notes or drawing, at the same time • seek advice from the specialist teacher of the deaf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06EE3-9551-4865-BB20-65D83588DB3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669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A7FF4-6B96-4923-B3D5-E4C1119E4E8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039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EB407-4F39-4F7B-8EAC-7BD2EED8A874}" type="datetime1">
              <a:rPr lang="en-GB" smtClean="0"/>
              <a:t>29/10/2022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Supporting people who have Down’s syndrome throughout their lives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37A9B-ED52-4F80-B7C3-E1353E78B6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975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760" y="1226004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5A2E8-B318-4138-9158-15244120B8AA}" type="datetime1">
              <a:rPr lang="en-GB" smtClean="0"/>
              <a:t>29/10/2022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Supporting people who have Down’s syndrome throughout their lives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37A9B-ED52-4F80-B7C3-E1353E78B65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202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481D1-F6B2-47BF-9C2C-A8BDCF230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503E1-2E88-4B8E-BFCE-B482238FE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9CF3-7CCF-44C5-BE12-E72C0F05F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A73D0-9529-4BC7-A0EE-72D4B090A376}" type="datetimeFigureOut">
              <a:rPr lang="en-GB" smtClean="0"/>
              <a:t>29/10/2022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2BC6C-1CF5-4C8D-B116-321DABD3E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5ED97-D04F-4081-8396-9FB21A5CE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FB99-88B5-459C-8EC6-049F7ED8C0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995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39530-61EB-4FCE-A008-0EC04256B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BD436F-CE3F-4450-9C56-A9054DD8C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A73D0-9529-4BC7-A0EE-72D4B090A376}" type="datetimeFigureOut">
              <a:rPr lang="en-GB" smtClean="0"/>
              <a:t>29/10/2022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906D53-B874-47AD-8F3A-25A0315FC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6EB71-6467-46AE-A2B0-081121E3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AFB99-88B5-459C-8EC6-049F7ED8C0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918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B31B8-1247-49CA-9305-B6732C16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6053B-845C-4897-AD36-18BDC6372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97408-AC0A-440B-B5C5-65C2DF39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D207-BDCA-4A73-997F-82D28088F090}" type="datetimeFigureOut">
              <a:rPr lang="en-GB" smtClean="0"/>
              <a:t>29/10/2022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A4975-A5FA-4B4A-966A-ABD79539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AA86C-26D6-4328-AEC5-5D9E7194D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5E9A0-6DD7-4F39-9E73-DBDE3355A85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8604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49" y="120623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760" y="2723306"/>
            <a:ext cx="7886700" cy="3289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49" y="6356351"/>
            <a:ext cx="9600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DED1E5B-1D1E-459D-B9CF-5122DA4BD61F}" type="datetime1">
              <a:rPr lang="en-GB" smtClean="0"/>
              <a:t>29/10/2022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6037" y="6356351"/>
            <a:ext cx="6169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1">
                <a:solidFill>
                  <a:srgbClr val="77BD43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Supporting people who have Down’s syndrome throughout their lives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2718" y="6356351"/>
            <a:ext cx="433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fld id="{94337A9B-ED52-4F80-B7C3-E1353E78B657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F04444E1-3E5E-4C3D-B1E7-D5BE70B01A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20" y="9625"/>
            <a:ext cx="1883880" cy="684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9CB81B-5DA1-67C0-2A1A-C5EE3CF034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832" y="9625"/>
            <a:ext cx="1750820" cy="85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2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2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6D83C-D403-4DDC-BC40-302528478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D7EEC-DC1B-4B86-8E52-2B7EA231E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CE618-A1B3-4466-B2AE-1894E97CE9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A73D0-9529-4BC7-A0EE-72D4B090A376}" type="datetimeFigureOut">
              <a:rPr lang="en-GB" smtClean="0"/>
              <a:t>29/10/2022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DA31-6836-4D6D-BBEE-9C5913BE5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A9400-1D37-49EB-BB19-BC858682B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AFB99-88B5-459C-8EC6-049F7ED8C0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53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B7BA66-738D-4589-A660-3B921305F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3DB944-820D-431B-B86F-7F44E647D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D972C-6FDC-48CE-9BA5-31C36DA581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5D207-BDCA-4A73-997F-82D28088F090}" type="datetimeFigureOut">
              <a:rPr lang="en-GB" smtClean="0"/>
              <a:t>29/10/2022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BA8D4-7BAE-4D11-91EB-71FB9B65A5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E2012-55C7-4114-A1BE-B97FF8E1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5E9A0-6DD7-4F39-9E73-DBDE3355A85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850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wns-syndrome.org.uk/wp-content/uploads/2022/04/Vision_kp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wns-syndrome.org.uk/wp-content/uploads/2022/04/Hearing_kp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wns-syndrome.org.uk/wp-content/uploads/2022/04/Hearing_kp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wns-syndrome.org.uk/about-downs-syndrome/health-and-wellbeing/" TargetMode="External"/><Relationship Id="rId7" Type="http://schemas.openxmlformats.org/officeDocument/2006/relationships/hyperlink" Target="https://www.downs-syndrome.org.uk/about-downs-syndrome/health-and-wellbeing/emotional-wellbeing/#wellbeing" TargetMode="External"/><Relationship Id="rId2" Type="http://schemas.openxmlformats.org/officeDocument/2006/relationships/hyperlink" Target="http://www.dsmig.org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owns-syndrome.org.uk/about-downs-syndrome/lifes-journey/complex-needs-autism/" TargetMode="External"/><Relationship Id="rId5" Type="http://schemas.openxmlformats.org/officeDocument/2006/relationships/hyperlink" Target="https://www.downs-syndrome.org.uk/about-downs-syndrome/lifes-journey/understanding-behaviour/" TargetMode="External"/><Relationship Id="rId4" Type="http://schemas.openxmlformats.org/officeDocument/2006/relationships/hyperlink" Target="https://www.downs-syndrome.org.uk/about-downs-syndrome/lifes-journey/speech-language-and-communication/communications-serie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wns-syndrome.org.uk/wp-content/uploads/2021/06/Education-Rights-Series-EHC-Needs-Assessments_kp.pdf" TargetMode="External"/><Relationship Id="rId2" Type="http://schemas.openxmlformats.org/officeDocument/2006/relationships/hyperlink" Target="https://workdrive.zohoexternal.com/external/8CkAlci7kBX-Jxfap?_ga=2.222703699.971193668.1663008847-322291225.166300884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adysteadygo.net/rsg-easy-read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helensandersonassociates.co.uk/person-centred-practice/person-centred-thinking-tools/sorting-important-tofor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CD944-690A-4383-BD91-C3AE0B9E1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9" y="1312332"/>
            <a:ext cx="7222067" cy="2057401"/>
          </a:xfrm>
        </p:spPr>
        <p:txBody>
          <a:bodyPr>
            <a:normAutofit/>
          </a:bodyPr>
          <a:lstStyle/>
          <a:p>
            <a:pPr marR="0" rtl="0"/>
            <a:r>
              <a:rPr lang="en-GB" sz="3200" b="1" i="0" u="none" strike="noStrike" baseline="0" dirty="0">
                <a:solidFill>
                  <a:srgbClr val="FF0000"/>
                </a:solidFill>
                <a:latin typeface="Helvetica" panose="020B0604020202020204" pitchFamily="34" charset="0"/>
              </a:rPr>
              <a:t>Writing health advice </a:t>
            </a:r>
            <a:r>
              <a:rPr lang="en-GB" sz="3200" b="1" dirty="0">
                <a:solidFill>
                  <a:srgbClr val="FF0000"/>
                </a:solidFill>
                <a:latin typeface="Helvetica" panose="020B0604020202020204" pitchFamily="34" charset="0"/>
              </a:rPr>
              <a:t>in an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Verdana" panose="020B0604030504040204" pitchFamily="34" charset="0"/>
                <a:cs typeface="+mj-cs"/>
              </a:rPr>
              <a:t>EHCP </a:t>
            </a:r>
            <a:r>
              <a:rPr lang="en-GB" sz="3200" b="1" i="0" u="none" strike="noStrike" baseline="0" dirty="0">
                <a:solidFill>
                  <a:srgbClr val="FF0000"/>
                </a:solidFill>
                <a:latin typeface="Helvetica" panose="020B0604020202020204" pitchFamily="34" charset="0"/>
              </a:rPr>
              <a:t>for Children who have Down syndrome</a:t>
            </a:r>
            <a:br>
              <a:rPr lang="en-GB" sz="1800" b="0" i="0" u="none" strike="noStrike" baseline="0" dirty="0">
                <a:solidFill>
                  <a:srgbClr val="202124"/>
                </a:solidFill>
                <a:latin typeface="Helvetica" panose="020B0604020202020204" pitchFamily="34" charset="0"/>
              </a:rPr>
            </a:br>
            <a:br>
              <a:rPr lang="en-GB" sz="1800" b="0" i="0" u="none" strike="noStrike" baseline="0" dirty="0">
                <a:latin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22C7F9-6FB6-49DE-BF7C-7C2E9769DA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267" y="3429000"/>
            <a:ext cx="6925733" cy="1828800"/>
          </a:xfrm>
        </p:spPr>
        <p:txBody>
          <a:bodyPr>
            <a:normAutofit/>
          </a:bodyPr>
          <a:lstStyle/>
          <a:p>
            <a:pPr marR="0" rtl="0"/>
            <a:r>
              <a:rPr lang="en-GB" sz="1900" dirty="0"/>
              <a:t>Dr Shiela </a:t>
            </a:r>
            <a:r>
              <a:rPr lang="en-GB" sz="1900" dirty="0" err="1"/>
              <a:t>Puri,</a:t>
            </a:r>
            <a:r>
              <a:rPr lang="en-GB" sz="1900" dirty="0"/>
              <a:t> Consultant Paediatrician</a:t>
            </a:r>
          </a:p>
          <a:p>
            <a:pPr marR="0" rtl="0"/>
            <a:r>
              <a:rPr lang="en-GB" sz="1900" dirty="0"/>
              <a:t> Leeds Community Healthcare NHS Trust</a:t>
            </a:r>
          </a:p>
          <a:p>
            <a:pPr algn="l"/>
            <a:r>
              <a:rPr lang="en-GB" sz="1900" dirty="0"/>
              <a:t> 	Julian Hallett, Services Development Manager</a:t>
            </a:r>
          </a:p>
          <a:p>
            <a:pPr marR="0" algn="l" rtl="0"/>
            <a:r>
              <a:rPr lang="en-GB" sz="1900" dirty="0"/>
              <a:t>	Down’s Syndrome Association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Supporting people who have Down’s syndrome throughout their lives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9969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999963" y="-114239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4" y="857250"/>
            <a:ext cx="6803135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737118" y="-40713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EB8C33-4FC1-89D4-D994-04C353ACA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3" y="1410891"/>
            <a:ext cx="8258175" cy="403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17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999963" y="-114239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4" y="857250"/>
            <a:ext cx="6803135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737118" y="-40713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77333-72A0-07F2-C103-21354CA40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" y="1400175"/>
            <a:ext cx="8158163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20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999963" y="-1142391"/>
            <a:ext cx="51435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4" y="857250"/>
            <a:ext cx="6803135" cy="514317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737118" y="-407130"/>
            <a:ext cx="3670923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5C7027-5AFC-2B1D-2ECE-4E7FE0632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4" y="1339453"/>
            <a:ext cx="8215313" cy="417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65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FC650-4509-404C-87FE-609D25145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134" y="136524"/>
            <a:ext cx="4978400" cy="74400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Down syndrome </a:t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dirty="0">
                <a:solidFill>
                  <a:srgbClr val="FF0000"/>
                </a:solidFill>
              </a:rPr>
              <a:t>Specific health 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0CCCE-964A-4C44-A931-D26829908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21" y="1114926"/>
            <a:ext cx="8128639" cy="5606549"/>
          </a:xfrm>
        </p:spPr>
        <p:txBody>
          <a:bodyPr>
            <a:normAutofit fontScale="32500" lnSpcReduction="20000"/>
          </a:bodyPr>
          <a:lstStyle/>
          <a:p>
            <a:r>
              <a:rPr lang="en-GB" sz="4600" dirty="0"/>
              <a:t>Learning style</a:t>
            </a:r>
          </a:p>
          <a:p>
            <a:r>
              <a:rPr lang="en-GB" sz="4600" dirty="0"/>
              <a:t>Communication</a:t>
            </a:r>
          </a:p>
          <a:p>
            <a:r>
              <a:rPr lang="en-GB" sz="4600" dirty="0"/>
              <a:t>Sensory issues</a:t>
            </a:r>
          </a:p>
          <a:p>
            <a:r>
              <a:rPr lang="en-GB" sz="4600" dirty="0"/>
              <a:t>Dual Diagnosis </a:t>
            </a:r>
          </a:p>
          <a:p>
            <a:r>
              <a:rPr lang="en-GB" sz="4600" dirty="0"/>
              <a:t>SEMH</a:t>
            </a:r>
          </a:p>
          <a:p>
            <a:r>
              <a:rPr lang="en-GB" sz="4600" dirty="0"/>
              <a:t>Vision </a:t>
            </a:r>
          </a:p>
          <a:p>
            <a:r>
              <a:rPr lang="en-GB" sz="4600" dirty="0"/>
              <a:t>Hearing </a:t>
            </a:r>
          </a:p>
          <a:p>
            <a:r>
              <a:rPr lang="en-GB" sz="4600" dirty="0"/>
              <a:t>Sleep </a:t>
            </a:r>
          </a:p>
          <a:p>
            <a:r>
              <a:rPr lang="en-GB" sz="4600" dirty="0"/>
              <a:t>Constipation </a:t>
            </a:r>
          </a:p>
          <a:p>
            <a:r>
              <a:rPr lang="en-GB" sz="4600" dirty="0"/>
              <a:t>Enuresis</a:t>
            </a:r>
          </a:p>
          <a:p>
            <a:r>
              <a:rPr lang="en-GB" sz="4600" dirty="0"/>
              <a:t>Fatigue –Thyroid, Coeliac, </a:t>
            </a:r>
            <a:r>
              <a:rPr lang="en-GB" sz="4600" dirty="0" err="1"/>
              <a:t>OSA,Diabetes</a:t>
            </a:r>
            <a:r>
              <a:rPr lang="en-GB" sz="4600" dirty="0"/>
              <a:t> Leukaemia</a:t>
            </a:r>
          </a:p>
          <a:p>
            <a:r>
              <a:rPr lang="en-GB" sz="4600" dirty="0"/>
              <a:t>Skin/Hair – impact on self esteem</a:t>
            </a:r>
          </a:p>
          <a:p>
            <a:r>
              <a:rPr lang="en-GB" sz="4600" dirty="0"/>
              <a:t>Puberty – Relationships: Menstrual pain </a:t>
            </a:r>
          </a:p>
          <a:p>
            <a:r>
              <a:rPr lang="en-GB" sz="4600" dirty="0"/>
              <a:t>Musculoskeletal issues: CSI, Arthropathy </a:t>
            </a:r>
          </a:p>
          <a:p>
            <a:r>
              <a:rPr lang="en-GB" sz="4600" dirty="0"/>
              <a:t>Health issues related to cardiac, respiratory, infections etc</a:t>
            </a:r>
          </a:p>
          <a:p>
            <a:r>
              <a:rPr lang="en-GB" sz="4600" dirty="0"/>
              <a:t>Diagnostic overshadowing</a:t>
            </a:r>
          </a:p>
          <a:p>
            <a:r>
              <a:rPr lang="en-GB" sz="4600" dirty="0"/>
              <a:t>Importance of healthy eating &amp; exercise (CSI) </a:t>
            </a:r>
          </a:p>
          <a:p>
            <a:r>
              <a:rPr lang="en-GB" sz="4600" dirty="0"/>
              <a:t>Vulnerability </a:t>
            </a:r>
          </a:p>
          <a:p>
            <a:r>
              <a:rPr lang="en-GB" sz="4600" dirty="0"/>
              <a:t>Health Literacy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6775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951" y="1284288"/>
            <a:ext cx="4227512" cy="318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1293813"/>
            <a:ext cx="4402137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609600" y="4520466"/>
            <a:ext cx="819751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77933C"/>
                </a:solidFill>
                <a:latin typeface="Calibri" pitchFamily="-8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77933C"/>
                </a:solidFill>
                <a:latin typeface="Calibri" pitchFamily="-8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8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8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en-US" sz="2400" dirty="0">
                <a:solidFill>
                  <a:srgbClr val="FF0000"/>
                </a:solidFill>
                <a:latin typeface="+mn-lt"/>
              </a:rPr>
              <a:t>CYP with Down Syndrome are visual learners but 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chemeClr val="tx1"/>
                </a:solidFill>
                <a:latin typeface="+mn-lt"/>
              </a:rPr>
              <a:t>Nearly all have poor visual acuity.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solidFill>
                  <a:srgbClr val="FF0000"/>
                </a:solidFill>
                <a:latin typeface="+mn-lt"/>
              </a:rPr>
              <a:t>Visual acuity remains poor even when wearing correctly fitted glasses </a:t>
            </a:r>
            <a:r>
              <a:rPr lang="en-GB" altLang="en-US" sz="2400" dirty="0">
                <a:solidFill>
                  <a:schemeClr val="tx1"/>
                </a:solidFill>
                <a:latin typeface="+mn-lt"/>
              </a:rPr>
              <a:t>for either long or short sight</a:t>
            </a: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2277979" y="404813"/>
            <a:ext cx="4597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77933C"/>
                </a:solidFill>
                <a:latin typeface="Calibri" pitchFamily="-8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77933C"/>
                </a:solidFill>
                <a:latin typeface="Calibri" pitchFamily="-8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-8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-8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-8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FF0000"/>
                </a:solidFill>
                <a:latin typeface="+mn-lt"/>
              </a:rPr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3764897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BCCC-3127-9AEC-67B5-48B3FE1F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790" y="0"/>
            <a:ext cx="4855410" cy="1134533"/>
          </a:xfrm>
        </p:spPr>
        <p:txBody>
          <a:bodyPr>
            <a:normAutofit fontScale="90000"/>
          </a:bodyPr>
          <a:lstStyle/>
          <a:p>
            <a:pPr algn="ctr"/>
            <a:br>
              <a:rPr lang="en-GB" dirty="0"/>
            </a:br>
            <a:br>
              <a:rPr lang="en-GB" dirty="0"/>
            </a:b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Vision</a:t>
            </a:r>
            <a:br>
              <a:rPr lang="en-GB" dirty="0"/>
            </a:br>
            <a:r>
              <a:rPr lang="en-GB" sz="2000" dirty="0">
                <a:hlinkClick r:id="rId3"/>
              </a:rPr>
              <a:t>Vision_kp.pdf (downs-syndrome.org.uk)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sz="13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CD635-03A2-56E4-8D41-EC87C6047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32" y="1134533"/>
            <a:ext cx="8517467" cy="53847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3400" dirty="0">
                <a:solidFill>
                  <a:srgbClr val="FF0000"/>
                </a:solidFill>
                <a:latin typeface="+mn-lt"/>
              </a:rPr>
              <a:t>SEN: </a:t>
            </a:r>
            <a:r>
              <a:rPr lang="en-GB" sz="3400" dirty="0">
                <a:latin typeface="+mn-lt"/>
              </a:rPr>
              <a:t>Unable to see clearly </a:t>
            </a:r>
            <a:r>
              <a:rPr lang="en-GB" sz="3400" dirty="0">
                <a:solidFill>
                  <a:srgbClr val="FF0000"/>
                </a:solidFill>
                <a:latin typeface="+mn-lt"/>
              </a:rPr>
              <a:t>Health Need: </a:t>
            </a:r>
            <a:r>
              <a:rPr lang="en-GB" sz="3400" dirty="0">
                <a:latin typeface="+mn-lt"/>
              </a:rPr>
              <a:t>Visual Impairment</a:t>
            </a:r>
          </a:p>
          <a:p>
            <a:pPr marL="0" indent="0">
              <a:buNone/>
            </a:pPr>
            <a:r>
              <a:rPr lang="en-GB" sz="3400" dirty="0">
                <a:solidFill>
                  <a:srgbClr val="FF0000"/>
                </a:solidFill>
                <a:latin typeface="+mn-lt"/>
              </a:rPr>
              <a:t>Provision</a:t>
            </a:r>
          </a:p>
          <a:p>
            <a:pPr marL="0" indent="0">
              <a:buNone/>
            </a:pPr>
            <a:r>
              <a:rPr lang="en-GB" sz="3100" dirty="0">
                <a:solidFill>
                  <a:srgbClr val="FF0000"/>
                </a:solidFill>
                <a:latin typeface="+mn-lt"/>
              </a:rPr>
              <a:t>Education: </a:t>
            </a:r>
            <a:r>
              <a:rPr lang="en-GB" sz="3100" dirty="0">
                <a:latin typeface="+mn-lt"/>
              </a:rPr>
              <a:t>Learning materials 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Use</a:t>
            </a:r>
            <a:endParaRPr lang="en-GB" sz="2800" dirty="0">
              <a:latin typeface="+mn-lt"/>
            </a:endParaRPr>
          </a:p>
          <a:p>
            <a:pPr lvl="1"/>
            <a:r>
              <a:rPr lang="en-GB" dirty="0">
                <a:latin typeface="+mn-lt"/>
              </a:rPr>
              <a:t>High contrast and visibility</a:t>
            </a:r>
          </a:p>
          <a:p>
            <a:pPr lvl="1"/>
            <a:r>
              <a:rPr lang="en-GB" dirty="0">
                <a:latin typeface="+mn-lt"/>
              </a:rPr>
              <a:t>Use black ink on yellow paper </a:t>
            </a:r>
          </a:p>
          <a:p>
            <a:pPr lvl="1"/>
            <a:r>
              <a:rPr lang="en-GB" dirty="0">
                <a:latin typeface="+mn-lt"/>
              </a:rPr>
              <a:t>Font size no less than size 18 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Avoid</a:t>
            </a:r>
          </a:p>
          <a:p>
            <a:pPr lvl="1"/>
            <a:r>
              <a:rPr lang="en-GB" dirty="0">
                <a:latin typeface="+mn-lt"/>
              </a:rPr>
              <a:t>A</a:t>
            </a:r>
            <a:r>
              <a:rPr lang="en-GB" sz="2400" dirty="0">
                <a:latin typeface="+mn-lt"/>
              </a:rPr>
              <a:t>void faint lines in exercise books</a:t>
            </a:r>
          </a:p>
          <a:p>
            <a:pPr lvl="1">
              <a:lnSpc>
                <a:spcPct val="120000"/>
              </a:lnSpc>
            </a:pPr>
            <a:r>
              <a:rPr lang="en-GB" dirty="0">
                <a:latin typeface="+mn-lt"/>
              </a:rPr>
              <a:t>B</a:t>
            </a:r>
            <a:r>
              <a:rPr lang="en-GB" sz="2400" dirty="0">
                <a:latin typeface="+mn-lt"/>
              </a:rPr>
              <a:t>adly photocopied sheets and yellow highlighter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3200" dirty="0">
                <a:latin typeface="+mn-lt"/>
              </a:rPr>
              <a:t>Place CYP in near the front of class </a:t>
            </a:r>
          </a:p>
          <a:p>
            <a:pPr marL="0" indent="0">
              <a:buNone/>
            </a:pPr>
            <a:r>
              <a:rPr lang="en-GB" sz="2800" dirty="0">
                <a:latin typeface="+mn-lt"/>
              </a:rPr>
              <a:t>Offer black ink pens to help them see what they write clearly </a:t>
            </a:r>
          </a:p>
          <a:p>
            <a:pPr marL="0" indent="0">
              <a:buNone/>
            </a:pPr>
            <a:r>
              <a:rPr lang="en-GB" sz="2800" dirty="0">
                <a:latin typeface="+mn-lt"/>
              </a:rPr>
              <a:t>Check they can see the words in their reading books </a:t>
            </a:r>
          </a:p>
          <a:p>
            <a:pPr marL="0" indent="0">
              <a:buNone/>
            </a:pPr>
            <a:r>
              <a:rPr lang="en-GB" sz="2600" dirty="0">
                <a:latin typeface="+mn-lt"/>
              </a:rPr>
              <a:t>(</a:t>
            </a:r>
            <a:r>
              <a:rPr lang="en-GB" sz="2100" dirty="0">
                <a:latin typeface="+mn-lt"/>
              </a:rPr>
              <a:t>the size of print in books tends to get smaller as reading skills develop) 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S</a:t>
            </a:r>
            <a:r>
              <a:rPr lang="en-GB" sz="2800" dirty="0">
                <a:latin typeface="+mn-lt"/>
              </a:rPr>
              <a:t>eek advice from the Visual Impairment Service</a:t>
            </a:r>
          </a:p>
          <a:p>
            <a:pPr marL="0" indent="0">
              <a:buNone/>
            </a:pPr>
            <a:r>
              <a:rPr lang="en-GB" sz="3400" dirty="0">
                <a:solidFill>
                  <a:srgbClr val="FF0000"/>
                </a:solidFill>
                <a:latin typeface="+mn-lt"/>
              </a:rPr>
              <a:t>Health: </a:t>
            </a:r>
            <a:r>
              <a:rPr lang="en-GB" dirty="0">
                <a:latin typeface="+mn-lt"/>
              </a:rPr>
              <a:t>CYP should have a sight test </a:t>
            </a:r>
            <a:r>
              <a:rPr lang="en-GB" i="1" dirty="0">
                <a:latin typeface="+mn-lt"/>
              </a:rPr>
              <a:t>at least </a:t>
            </a:r>
            <a:r>
              <a:rPr lang="en-GB" dirty="0">
                <a:latin typeface="+mn-lt"/>
              </a:rPr>
              <a:t>every two years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C46A02-D5AE-BF0D-557B-373C4E579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Supporting people who have Down’s syndrome throughout their lives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4778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49558-B2EE-0023-8BF9-57E97A6E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746" y="136524"/>
            <a:ext cx="4876801" cy="1066634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+mn-lt"/>
              </a:rPr>
              <a:t>Hearing</a:t>
            </a:r>
            <a:br>
              <a:rPr lang="en-GB" dirty="0"/>
            </a:br>
            <a:r>
              <a:rPr lang="en-GB" sz="1800" dirty="0">
                <a:hlinkClick r:id="rId3"/>
              </a:rPr>
              <a:t>Hearing_kp.pdf (downs-syndrome.org.uk)</a:t>
            </a:r>
            <a:br>
              <a:rPr lang="en-GB" sz="1800" dirty="0"/>
            </a:b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C77B5-CE17-9BE9-7A74-501EA7026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068" y="1032933"/>
            <a:ext cx="8375314" cy="53234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+mn-lt"/>
              </a:rPr>
              <a:t>Health Need:</a:t>
            </a:r>
          </a:p>
          <a:p>
            <a:r>
              <a:rPr lang="en-GB" dirty="0">
                <a:latin typeface="+mn-lt"/>
              </a:rPr>
              <a:t>70% experience a hearing loss </a:t>
            </a:r>
          </a:p>
          <a:p>
            <a:r>
              <a:rPr lang="en-GB" dirty="0">
                <a:latin typeface="+mn-lt"/>
              </a:rPr>
              <a:t>CYP will be less able to recognise they have hearing difficulties and less likely able to explain what is happening to them</a:t>
            </a:r>
          </a:p>
          <a:p>
            <a:r>
              <a:rPr lang="en-GB" dirty="0">
                <a:latin typeface="+mn-lt"/>
              </a:rPr>
              <a:t>Hearing loss has a more serious impact on the development of speech and language in children who have DS than other children</a:t>
            </a:r>
          </a:p>
          <a:p>
            <a:r>
              <a:rPr lang="en-GB" dirty="0">
                <a:latin typeface="+mn-lt"/>
              </a:rPr>
              <a:t>Hyperacusis is common and may cause distress where there is a lot of background noise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+mn-lt"/>
              </a:rPr>
              <a:t>Health Provision: </a:t>
            </a:r>
          </a:p>
          <a:p>
            <a:r>
              <a:rPr lang="en-GB" dirty="0">
                <a:latin typeface="+mn-lt"/>
              </a:rPr>
              <a:t>Offered a hearing assessment at least yearly</a:t>
            </a:r>
          </a:p>
          <a:p>
            <a:r>
              <a:rPr lang="en-GB" dirty="0">
                <a:latin typeface="+mn-lt"/>
              </a:rPr>
              <a:t>Offered appropriate hearing aids</a:t>
            </a:r>
          </a:p>
          <a:p>
            <a:endParaRPr lang="en-GB" dirty="0">
              <a:latin typeface="+mn-lt"/>
            </a:endParaRPr>
          </a:p>
          <a:p>
            <a:endParaRPr lang="en-GB" dirty="0">
              <a:latin typeface="+mn-lt"/>
            </a:endParaRPr>
          </a:p>
          <a:p>
            <a:pPr marL="0" indent="0">
              <a:buNone/>
            </a:pPr>
            <a:endParaRPr lang="en-GB" dirty="0">
              <a:latin typeface="+mn-lt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F3206-387F-2D37-1B2A-27FD0D5B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Supporting people who have Down’s syndrome throughout their lives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2176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49558-B2EE-0023-8BF9-57E97A6E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746" y="136524"/>
            <a:ext cx="4876801" cy="1066634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0000"/>
                </a:solidFill>
                <a:latin typeface="+mn-lt"/>
              </a:rPr>
              <a:t>Hearing</a:t>
            </a:r>
            <a:br>
              <a:rPr lang="en-GB" dirty="0"/>
            </a:br>
            <a:r>
              <a:rPr lang="en-GB" sz="1800" dirty="0">
                <a:hlinkClick r:id="rId3"/>
              </a:rPr>
              <a:t>Hearing_kp.pdf (downs-syndrome.org.uk)</a:t>
            </a:r>
            <a:br>
              <a:rPr lang="en-GB" sz="1800" dirty="0"/>
            </a:b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C77B5-CE17-9BE9-7A74-501EA7026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14399"/>
            <a:ext cx="8495631" cy="544195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+mn-lt"/>
              </a:rPr>
              <a:t>SEN: </a:t>
            </a:r>
            <a:r>
              <a:rPr lang="en-GB" dirty="0">
                <a:latin typeface="+mn-lt"/>
              </a:rPr>
              <a:t>Unable to hear clearly 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They may not be able to listen and carry out another task, such as writing notes or drawing, at the same time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+mn-lt"/>
              </a:rPr>
              <a:t>SEN Provision</a:t>
            </a:r>
          </a:p>
          <a:p>
            <a:r>
              <a:rPr lang="en-GB" dirty="0">
                <a:latin typeface="+mn-lt"/>
              </a:rPr>
              <a:t>Place the child near front of class </a:t>
            </a:r>
          </a:p>
          <a:p>
            <a:r>
              <a:rPr lang="en-GB" dirty="0">
                <a:latin typeface="+mn-lt"/>
              </a:rPr>
              <a:t>Face the child, maintain eye contact, speak clearly and directly to the CYP</a:t>
            </a:r>
          </a:p>
          <a:p>
            <a:r>
              <a:rPr lang="en-GB" dirty="0">
                <a:latin typeface="+mn-lt"/>
              </a:rPr>
              <a:t>Reinforce speech with facial expression, sign or gesture and with a visual backup </a:t>
            </a:r>
          </a:p>
          <a:p>
            <a:r>
              <a:rPr lang="en-GB" dirty="0">
                <a:latin typeface="+mn-lt"/>
              </a:rPr>
              <a:t>Keep background noise to a minimum</a:t>
            </a:r>
          </a:p>
          <a:p>
            <a:r>
              <a:rPr lang="en-GB" dirty="0">
                <a:latin typeface="+mn-lt"/>
              </a:rPr>
              <a:t>Give the child time to respond to what you say </a:t>
            </a:r>
          </a:p>
          <a:p>
            <a:r>
              <a:rPr lang="en-GB" dirty="0">
                <a:latin typeface="+mn-lt"/>
              </a:rPr>
              <a:t>Keep the light on your face</a:t>
            </a:r>
          </a:p>
          <a:p>
            <a:r>
              <a:rPr lang="en-GB" dirty="0">
                <a:latin typeface="+mn-lt"/>
              </a:rPr>
              <a:t>Consider installing a sound field system</a:t>
            </a:r>
          </a:p>
          <a:p>
            <a:r>
              <a:rPr lang="en-GB" dirty="0">
                <a:latin typeface="+mn-lt"/>
              </a:rPr>
              <a:t>Seek advice from the specialist teacher of the deaf</a:t>
            </a:r>
          </a:p>
          <a:p>
            <a:r>
              <a:rPr lang="en-GB" dirty="0">
                <a:latin typeface="+mn-lt"/>
              </a:rPr>
              <a:t>All CYP should have a yearly hearing assessment </a:t>
            </a:r>
          </a:p>
          <a:p>
            <a:endParaRPr lang="en-GB" dirty="0">
              <a:latin typeface="+mn-lt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F3206-387F-2D37-1B2A-27FD0D5B8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Supporting people who have Down’s syndrome throughout their lives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4351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34633-6563-7451-F03A-3D679F67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534" y="136524"/>
            <a:ext cx="4826000" cy="635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Health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9B71B-C07F-7292-6CD5-1A2C693D8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066800"/>
            <a:ext cx="8602132" cy="540173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Down Syndrome Medical Interest Group website  </a:t>
            </a:r>
            <a:r>
              <a:rPr lang="en-GB" dirty="0">
                <a:hlinkClick r:id="rId2"/>
              </a:rPr>
              <a:t>www.dsmig.org.uk</a:t>
            </a:r>
            <a:r>
              <a:rPr lang="en-GB" dirty="0"/>
              <a:t> </a:t>
            </a:r>
          </a:p>
          <a:p>
            <a:pPr>
              <a:lnSpc>
                <a:spcPct val="120000"/>
              </a:lnSpc>
            </a:pPr>
            <a:r>
              <a:rPr lang="en-GB" dirty="0">
                <a:hlinkClick r:id="rId3"/>
              </a:rPr>
              <a:t>Health and Wellbeing - Downs Syndrome Association (downs-syndrome.org.uk)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fr-FR" dirty="0">
                <a:hlinkClick r:id="rId4"/>
              </a:rPr>
              <a:t>Communications </a:t>
            </a:r>
            <a:r>
              <a:rPr lang="fr-FR" dirty="0" err="1">
                <a:hlinkClick r:id="rId4"/>
              </a:rPr>
              <a:t>Series</a:t>
            </a:r>
            <a:r>
              <a:rPr lang="fr-FR" dirty="0">
                <a:hlinkClick r:id="rId4"/>
              </a:rPr>
              <a:t> - Downs Syndrome Association (downs-syndrome.org.uk)</a:t>
            </a:r>
            <a:endParaRPr lang="fr-FR" dirty="0"/>
          </a:p>
          <a:p>
            <a:pPr>
              <a:lnSpc>
                <a:spcPct val="120000"/>
              </a:lnSpc>
            </a:pPr>
            <a:r>
              <a:rPr lang="en-GB" dirty="0">
                <a:hlinkClick r:id="rId5"/>
              </a:rPr>
              <a:t>Understanding Behaviour - Downs Syndrome Association (downs-syndrome.org.uk)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>
                <a:hlinkClick r:id="rId6"/>
              </a:rPr>
              <a:t>Complex Needs &amp; Autism - Downs Syndrome Association (downs-syndrome.org.uk)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>
                <a:hlinkClick r:id="rId7"/>
              </a:rPr>
              <a:t>Emotional Wellbeing - Downs Syndrome Association (downs-syndrome.org.uk)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4D8164-7314-A8AA-61BE-1406E2A5C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Supporting people who have Down’s syndrome throughout their lives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6747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8840A-2962-08FE-6919-57C377691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800" y="228600"/>
            <a:ext cx="4538133" cy="702734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+mn-lt"/>
              </a:rPr>
              <a:t>Education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B3CDF-3A16-7D67-F2BA-CDFF4CCF3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1159934"/>
            <a:ext cx="8119727" cy="485294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International Education Guidelines </a:t>
            </a:r>
            <a:r>
              <a:rPr lang="en-GB" dirty="0">
                <a:hlinkClick r:id="rId2"/>
              </a:rPr>
              <a:t>DSI Education Guidelines latest.pdf - </a:t>
            </a:r>
            <a:r>
              <a:rPr lang="en-GB" dirty="0" err="1">
                <a:hlinkClick r:id="rId2"/>
              </a:rPr>
              <a:t>Zoho</a:t>
            </a:r>
            <a:r>
              <a:rPr lang="en-GB" dirty="0">
                <a:hlinkClick r:id="rId2"/>
              </a:rPr>
              <a:t> </a:t>
            </a:r>
            <a:r>
              <a:rPr lang="en-GB" dirty="0" err="1">
                <a:hlinkClick r:id="rId2"/>
              </a:rPr>
              <a:t>WorkDrive</a:t>
            </a:r>
            <a:r>
              <a:rPr lang="en-GB" dirty="0">
                <a:hlinkClick r:id="rId2"/>
              </a:rPr>
              <a:t> (zohoexternal.com)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Info about EHCPs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hlinkClick r:id="rId3"/>
              </a:rPr>
              <a:t>Education-Rights-Series-EHC-Needs-Assessments_kp.pdf (downs-syndrome.org.uk)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</a:rPr>
              <a:t>Transition to adult services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indent="0">
              <a:buNone/>
            </a:pPr>
            <a:r>
              <a:rPr lang="en-GB" dirty="0">
                <a:hlinkClick r:id="rId4"/>
              </a:rPr>
              <a:t>Ready Steady Go Easy Read - TIER Network</a:t>
            </a:r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CEC86-A8E6-F9D3-694C-4CDAC72D5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Supporting people who have Down’s syndrome throughout their lives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1988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2689D-DCC4-4681-AB70-42B1E7E76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74" y="1226004"/>
            <a:ext cx="7117986" cy="814463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Learning outcomes: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0078E-F350-4522-B846-731E1C2BC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760" y="2133600"/>
            <a:ext cx="7886700" cy="41063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Understanding the aspects of an EHCP </a:t>
            </a:r>
          </a:p>
          <a:p>
            <a:pPr>
              <a:lnSpc>
                <a:spcPct val="150000"/>
              </a:lnSpc>
            </a:pPr>
            <a:r>
              <a:rPr lang="en-GB" dirty="0"/>
              <a:t>Understand how specific health advice  influences the outcomes for CYP who have Down syndrome </a:t>
            </a:r>
          </a:p>
          <a:p>
            <a:pPr>
              <a:lnSpc>
                <a:spcPct val="150000"/>
              </a:lnSpc>
            </a:pPr>
            <a:r>
              <a:rPr lang="en-GB" dirty="0"/>
              <a:t>Contributing to annual reviews and transition reviews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7183BB-1399-43F8-A72E-C8196DCA6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Supporting people who have Down’s syndrome throughout their lives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6402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B5CE44-6764-ABC1-7027-72429A216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Supporting people who have Down’s syndrome throughout their lives</a:t>
            </a:r>
            <a:endParaRPr lang="en-GB" dirty="0"/>
          </a:p>
        </p:txBody>
      </p:sp>
      <p:pic>
        <p:nvPicPr>
          <p:cNvPr id="7" name="Annie   DSA WorkFit.mp4" descr="Annie   DSA WorkFit.mp4">
            <a:hlinkClick r:id="" action="ppaction://media"/>
            <a:extLst>
              <a:ext uri="{FF2B5EF4-FFF2-40B4-BE49-F238E27FC236}">
                <a16:creationId xmlns:a16="http://schemas.microsoft.com/office/drawing/2014/main" id="{A5B2D783-33C9-94D1-E089-1B7FE50489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94013"/>
            <a:ext cx="9144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4CD17-E685-F698-6E32-08D681153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037" y="136524"/>
            <a:ext cx="4626841" cy="896409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Case Study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C21A1-AB3E-3ACB-5EA3-3A3B467F8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845" y="1032933"/>
            <a:ext cx="7978616" cy="49799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/>
              <a:t>Huw is 4 is due to start mainstream school </a:t>
            </a:r>
          </a:p>
          <a:p>
            <a:pPr marL="0" indent="0">
              <a:buNone/>
            </a:pPr>
            <a:r>
              <a:rPr lang="en-GB" sz="2400" dirty="0"/>
              <a:t>He has a hearing impairment and wears bi-lateral aids and a visual impairment</a:t>
            </a:r>
          </a:p>
          <a:p>
            <a:pPr marL="0" indent="0">
              <a:buNone/>
            </a:pPr>
            <a:r>
              <a:rPr lang="en-GB" sz="2400" dirty="0"/>
              <a:t>His parents are anxious because he is very adept at ‘escaping’ and has sometimes been found outside the family home if there is a momentary lapse in supervision.</a:t>
            </a:r>
          </a:p>
          <a:p>
            <a:pPr marL="0" indent="0">
              <a:buNone/>
            </a:pPr>
            <a:r>
              <a:rPr lang="en-GB" sz="2400" dirty="0"/>
              <a:t>He is a very sociable little boy, but gets frustrated if others cannot understand him and uses Makaton to assist his communication. </a:t>
            </a:r>
          </a:p>
          <a:p>
            <a:pPr marL="0" indent="0">
              <a:buNone/>
            </a:pPr>
            <a:r>
              <a:rPr lang="en-GB" sz="2400" dirty="0"/>
              <a:t>He isn’t yet toilet trained and the school have expressed some concern about this.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887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696A1-0D95-4088-9F96-6CC6A9988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4" y="136358"/>
            <a:ext cx="8238269" cy="1022228"/>
          </a:xfrm>
        </p:spPr>
        <p:txBody>
          <a:bodyPr>
            <a:normAutofit/>
          </a:bodyPr>
          <a:lstStyle/>
          <a:p>
            <a:r>
              <a:rPr lang="en-GB" sz="2700" b="1" dirty="0">
                <a:solidFill>
                  <a:srgbClr val="FF0000"/>
                </a:solidFill>
                <a:latin typeface="+mn-lt"/>
              </a:rPr>
              <a:t> Case Study 2 </a:t>
            </a:r>
            <a:br>
              <a:rPr lang="en-GB" sz="2700" b="1" dirty="0">
                <a:solidFill>
                  <a:srgbClr val="FF0000"/>
                </a:solidFill>
                <a:latin typeface="+mn-lt"/>
              </a:rPr>
            </a:br>
            <a:r>
              <a:rPr lang="en-GB" sz="2700" b="1" dirty="0">
                <a:solidFill>
                  <a:srgbClr val="FF0000"/>
                </a:solidFill>
                <a:latin typeface="+mn-lt"/>
              </a:rPr>
              <a:t>11 year old girl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7AAF3-D018-44CB-9F0A-9EBDA6154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67" y="1219200"/>
            <a:ext cx="8597515" cy="5292220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3 year old girl </a:t>
            </a:r>
            <a:r>
              <a:rPr lang="en-GB" dirty="0"/>
              <a:t>First child born in India at term, Mother</a:t>
            </a:r>
            <a:r>
              <a:rPr lang="en-GB" b="1" dirty="0"/>
              <a:t> </a:t>
            </a:r>
            <a:r>
              <a:rPr lang="en-GB" dirty="0"/>
              <a:t>23 years old , migrated to UK at 2 years old with her parents and younger brother</a:t>
            </a:r>
          </a:p>
          <a:p>
            <a:r>
              <a:rPr lang="en-GB" b="1" dirty="0"/>
              <a:t>Developmen</a:t>
            </a:r>
            <a:r>
              <a:rPr lang="en-GB" dirty="0"/>
              <a:t>t: Sat 8/12, Pulled to stand 12/12, walked at 2 </a:t>
            </a:r>
            <a:r>
              <a:rPr lang="en-GB" dirty="0" err="1"/>
              <a:t>yrs</a:t>
            </a:r>
            <a:r>
              <a:rPr lang="en-GB" dirty="0"/>
              <a:t>, toilet trained by 2.5 </a:t>
            </a:r>
            <a:r>
              <a:rPr lang="en-GB" dirty="0" err="1"/>
              <a:t>yrs</a:t>
            </a:r>
            <a:r>
              <a:rPr lang="en-GB" dirty="0"/>
              <a:t>, 2 word phrases aged 2 </a:t>
            </a:r>
          </a:p>
          <a:p>
            <a:r>
              <a:rPr lang="en-GB" b="1" dirty="0"/>
              <a:t>No parental concerns, </a:t>
            </a:r>
            <a:r>
              <a:rPr lang="en-GB" dirty="0"/>
              <a:t>developmental concerns raised by health visitor</a:t>
            </a:r>
            <a:r>
              <a:rPr lang="en-GB" b="1" dirty="0"/>
              <a:t>: Diagnosed Down syndrome aged 3.5</a:t>
            </a:r>
          </a:p>
          <a:p>
            <a:r>
              <a:rPr lang="en-GB" b="1" dirty="0"/>
              <a:t>Health </a:t>
            </a:r>
            <a:r>
              <a:rPr lang="en-GB" i="1" dirty="0"/>
              <a:t>: Pneumonia, otitis media, dental caries </a:t>
            </a:r>
          </a:p>
          <a:p>
            <a:r>
              <a:rPr lang="en-GB" b="1" dirty="0"/>
              <a:t>Social History: </a:t>
            </a:r>
            <a:r>
              <a:rPr lang="en-GB" dirty="0"/>
              <a:t>Both parents had limited English Father Chef – worked around the country; Only father could drive, no relatives in UK </a:t>
            </a:r>
          </a:p>
          <a:p>
            <a:r>
              <a:rPr lang="en-GB" dirty="0"/>
              <a:t>Not brought to several appointments </a:t>
            </a:r>
          </a:p>
          <a:p>
            <a:r>
              <a:rPr lang="en-GB" dirty="0"/>
              <a:t>Moved around the country 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8212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51737-F2F1-49E5-AEDA-EAC370F0B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84" y="340785"/>
            <a:ext cx="8272463" cy="594764"/>
          </a:xfrm>
        </p:spPr>
        <p:txBody>
          <a:bodyPr>
            <a:normAutofit/>
          </a:bodyPr>
          <a:lstStyle/>
          <a:p>
            <a:r>
              <a:rPr lang="en-GB" sz="2700" b="1" dirty="0">
                <a:solidFill>
                  <a:srgbClr val="FF0000"/>
                </a:solidFill>
                <a:latin typeface="+mn-lt"/>
              </a:rPr>
              <a:t>Case Study 2</a:t>
            </a:r>
            <a:endParaRPr lang="en-GB" sz="2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60CC6-3079-4B67-9DE5-E0CA5F01D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684" y="1041400"/>
            <a:ext cx="8380448" cy="5232400"/>
          </a:xfrm>
        </p:spPr>
        <p:txBody>
          <a:bodyPr>
            <a:normAutofit lnSpcReduction="10000"/>
          </a:bodyPr>
          <a:lstStyle/>
          <a:p>
            <a:r>
              <a:rPr lang="en-GB" b="1" i="1" dirty="0"/>
              <a:t>Aged 5.5 years Reluctant </a:t>
            </a:r>
            <a:r>
              <a:rPr lang="en-GB" b="1" dirty="0"/>
              <a:t>to walk ? Hip Pain</a:t>
            </a:r>
          </a:p>
          <a:p>
            <a:r>
              <a:rPr lang="en-GB" dirty="0"/>
              <a:t>Seen by General Practitioner: Down syndrome </a:t>
            </a:r>
          </a:p>
          <a:p>
            <a:r>
              <a:rPr lang="en-GB" dirty="0"/>
              <a:t>School contacted our team</a:t>
            </a:r>
          </a:p>
          <a:p>
            <a:r>
              <a:rPr lang="en-GB" dirty="0"/>
              <a:t>Investigated 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Microcytic iron deficiency anaemia, Vitamin D Deficiency: 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Hypothyroidism TFT: </a:t>
            </a:r>
            <a:r>
              <a:rPr lang="en-GB" b="1" i="1" dirty="0">
                <a:solidFill>
                  <a:srgbClr val="FF0000"/>
                </a:solidFill>
              </a:rPr>
              <a:t>TSH 75, fT4 9.1 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Commenced on thyroxine, iron &amp; Vitamin D pain subsided</a:t>
            </a:r>
          </a:p>
          <a:p>
            <a:r>
              <a:rPr lang="en-GB" b="1" i="1" dirty="0"/>
              <a:t>Aged 6.5 years </a:t>
            </a:r>
            <a:r>
              <a:rPr lang="en-GB" dirty="0"/>
              <a:t>school expressed concern: less communicative &amp; withdrawn</a:t>
            </a:r>
          </a:p>
          <a:p>
            <a:pPr lvl="1"/>
            <a:r>
              <a:rPr lang="en-GB" dirty="0"/>
              <a:t>Requested repeat hearing assessment</a:t>
            </a:r>
          </a:p>
          <a:p>
            <a:pPr lvl="1"/>
            <a:r>
              <a:rPr lang="en-GB" b="1" dirty="0">
                <a:solidFill>
                  <a:srgbClr val="FF0000"/>
                </a:solidFill>
              </a:rPr>
              <a:t>Moderate conductive hearing loss</a:t>
            </a:r>
            <a:r>
              <a:rPr lang="en-GB" b="1" dirty="0"/>
              <a:t>: Fitted with BAHA’s </a:t>
            </a:r>
          </a:p>
          <a:p>
            <a:pPr lvl="1"/>
            <a:r>
              <a:rPr lang="en-GB" b="1" dirty="0"/>
              <a:t>Outcome: Learning improved, more communicative </a:t>
            </a:r>
          </a:p>
          <a:p>
            <a:pPr marL="342900" lvl="1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342900" lvl="1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2092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EC156-F551-4039-B51E-8BF2D1FB5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43" y="313266"/>
            <a:ext cx="8145819" cy="728133"/>
          </a:xfrm>
        </p:spPr>
        <p:txBody>
          <a:bodyPr>
            <a:normAutofit/>
          </a:bodyPr>
          <a:lstStyle/>
          <a:p>
            <a:r>
              <a:rPr lang="en-GB" sz="2700" b="1" dirty="0">
                <a:solidFill>
                  <a:srgbClr val="FF0000"/>
                </a:solidFill>
                <a:latin typeface="+mn-lt"/>
              </a:rPr>
              <a:t>Case Study 2</a:t>
            </a:r>
            <a:endParaRPr lang="en-GB" sz="27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11213-2A18-4A37-94C0-46D7AB5FB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2" y="1185333"/>
            <a:ext cx="8669867" cy="5096934"/>
          </a:xfrm>
        </p:spPr>
        <p:txBody>
          <a:bodyPr>
            <a:normAutofit fontScale="92500" lnSpcReduction="10000"/>
          </a:bodyPr>
          <a:lstStyle/>
          <a:p>
            <a:r>
              <a:rPr lang="en-GB" sz="2400" b="1" i="1" dirty="0"/>
              <a:t>Aged 8.5 years </a:t>
            </a:r>
            <a:r>
              <a:rPr lang="en-GB" sz="2400" dirty="0"/>
              <a:t>returned from India</a:t>
            </a:r>
          </a:p>
          <a:p>
            <a:pPr lvl="1"/>
            <a:r>
              <a:rPr lang="en-GB" dirty="0"/>
              <a:t> </a:t>
            </a:r>
            <a:r>
              <a:rPr lang="en-GB" b="1" i="1" dirty="0"/>
              <a:t>Weight loss, lethargic, </a:t>
            </a:r>
            <a:r>
              <a:rPr lang="en-GB" dirty="0"/>
              <a:t>recurrent infections</a:t>
            </a:r>
            <a:endParaRPr lang="en-GB" b="1" dirty="0"/>
          </a:p>
          <a:p>
            <a:pPr lvl="1"/>
            <a:r>
              <a:rPr lang="en-GB" dirty="0"/>
              <a:t>No malaria prophylaxis, No Travel immunisations: Typhoid &amp; Hepatitis </a:t>
            </a:r>
          </a:p>
          <a:p>
            <a:pPr lvl="1"/>
            <a:r>
              <a:rPr lang="en-GB" dirty="0"/>
              <a:t>Investigated: </a:t>
            </a:r>
            <a:r>
              <a:rPr lang="en-GB" b="1" dirty="0">
                <a:solidFill>
                  <a:srgbClr val="FF0000"/>
                </a:solidFill>
              </a:rPr>
              <a:t>Coeliac positive, HLA- DQ2 positive, Iron deficiency anaemia, Vit D def</a:t>
            </a:r>
          </a:p>
          <a:p>
            <a:r>
              <a:rPr lang="en-GB" sz="2400" b="1" i="1" dirty="0"/>
              <a:t>Aged 11yrs </a:t>
            </a:r>
            <a:r>
              <a:rPr lang="en-GB" sz="2400" dirty="0"/>
              <a:t>seen for routine eye check asymptomatic</a:t>
            </a:r>
          </a:p>
          <a:p>
            <a:pPr lvl="1"/>
            <a:r>
              <a:rPr lang="en-GB" b="1" dirty="0"/>
              <a:t>Blue Dot cataract and Keratoconus </a:t>
            </a:r>
            <a:r>
              <a:rPr lang="en-GB" dirty="0"/>
              <a:t>0.05% vs 5 % in DS</a:t>
            </a:r>
            <a:r>
              <a:rPr lang="en-GB" b="1" dirty="0"/>
              <a:t>			</a:t>
            </a:r>
          </a:p>
          <a:p>
            <a:pPr marL="0" indent="0">
              <a:buNone/>
            </a:pPr>
            <a:endParaRPr lang="en-GB" sz="2400" b="1" dirty="0"/>
          </a:p>
          <a:p>
            <a:r>
              <a:rPr lang="en-GB" sz="2400" b="1" dirty="0"/>
              <a:t>Parents main concern: </a:t>
            </a:r>
          </a:p>
          <a:p>
            <a:pPr marL="0" indent="0">
              <a:buNone/>
            </a:pPr>
            <a:r>
              <a:rPr lang="en-GB" sz="2400" dirty="0"/>
              <a:t>Vulnerability &amp; Independence as an adult </a:t>
            </a:r>
          </a:p>
          <a:p>
            <a:r>
              <a:rPr lang="en-GB" sz="2400" b="1" dirty="0"/>
              <a:t>Young Person: </a:t>
            </a:r>
          </a:p>
          <a:p>
            <a:pPr marL="0" indent="0">
              <a:buNone/>
            </a:pPr>
            <a:r>
              <a:rPr lang="en-GB" sz="2400" dirty="0"/>
              <a:t>Dancing and playing with brother </a:t>
            </a:r>
          </a:p>
          <a:p>
            <a:pPr marL="342900" lvl="1" indent="0">
              <a:buNone/>
            </a:pPr>
            <a:endParaRPr lang="en-GB" sz="2100" b="1" dirty="0">
              <a:solidFill>
                <a:srgbClr val="FF0000"/>
              </a:solidFill>
            </a:endParaRPr>
          </a:p>
          <a:p>
            <a:pPr marL="342900" lvl="1" indent="0">
              <a:buNone/>
            </a:pPr>
            <a:endParaRPr lang="en-GB" b="1" dirty="0"/>
          </a:p>
        </p:txBody>
      </p:sp>
      <p:pic>
        <p:nvPicPr>
          <p:cNvPr id="5" name="Picture 2" descr="Recurrence of keratoconus characteristics - Ophthalmology">
            <a:extLst>
              <a:ext uri="{FF2B5EF4-FFF2-40B4-BE49-F238E27FC236}">
                <a16:creationId xmlns:a16="http://schemas.microsoft.com/office/drawing/2014/main" id="{33904DDD-2CFF-4988-A7EA-FD8857BEA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6" t="29653" r="1" b="34742"/>
          <a:stretch/>
        </p:blipFill>
        <p:spPr bwMode="auto">
          <a:xfrm>
            <a:off x="7536834" y="3241178"/>
            <a:ext cx="916367" cy="119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897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03131-491F-C74A-ED9F-5A600631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627" y="-145596"/>
            <a:ext cx="5532773" cy="1325563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Case study 2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705C5BF-5611-4DA5-AB0D-BEE64F0820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9897963"/>
              </p:ext>
            </p:extLst>
          </p:nvPr>
        </p:nvGraphicFramePr>
        <p:xfrm>
          <a:off x="312821" y="1315453"/>
          <a:ext cx="8127917" cy="49329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27917">
                  <a:extLst>
                    <a:ext uri="{9D8B030D-6E8A-4147-A177-3AD203B41FA5}">
                      <a16:colId xmlns:a16="http://schemas.microsoft.com/office/drawing/2014/main" val="2852996294"/>
                    </a:ext>
                  </a:extLst>
                </a:gridCol>
              </a:tblGrid>
              <a:tr h="493294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2800" dirty="0">
                          <a:effectLst/>
                        </a:rPr>
                        <a:t>What’s important </a:t>
                      </a:r>
                      <a:r>
                        <a:rPr lang="en-GB" sz="2800" u="sng" dirty="0">
                          <a:effectLst/>
                        </a:rPr>
                        <a:t>to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Naini</a:t>
                      </a:r>
                      <a:r>
                        <a:rPr lang="en-GB" sz="2800" dirty="0">
                          <a:effectLst/>
                        </a:rPr>
                        <a:t>?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2800" dirty="0">
                          <a:effectLst/>
                        </a:rPr>
                        <a:t>To be understood by adults  with whom she comes in contact with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2800" dirty="0">
                          <a:effectLst/>
                        </a:rPr>
                        <a:t>To play with her peers and be happy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2800" kern="1400" dirty="0">
                          <a:effectLst/>
                        </a:rPr>
                        <a:t>To play outdoors and climb the school equipment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2800" kern="1400" dirty="0">
                          <a:effectLst/>
                        </a:rPr>
                        <a:t>To be healthy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2800" kern="1400" dirty="0">
                          <a:effectLst/>
                        </a:rPr>
                        <a:t>To be safe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2800" kern="1400" dirty="0">
                          <a:effectLst/>
                        </a:rPr>
                        <a:t>Dancing</a:t>
                      </a:r>
                      <a:endParaRPr lang="en-GB" sz="2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95384060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9582A4-C8DF-5699-2137-3F1E0502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Supporting people who have Down’s syndrome throughout their lives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1154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03131-491F-C74A-ED9F-5A600631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627" y="-145596"/>
            <a:ext cx="5532773" cy="1325563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Case study 2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705C5BF-5611-4DA5-AB0D-BEE64F0820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560841"/>
              </p:ext>
            </p:extLst>
          </p:nvPr>
        </p:nvGraphicFramePr>
        <p:xfrm>
          <a:off x="593558" y="1259305"/>
          <a:ext cx="7847180" cy="49890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47180">
                  <a:extLst>
                    <a:ext uri="{9D8B030D-6E8A-4147-A177-3AD203B41FA5}">
                      <a16:colId xmlns:a16="http://schemas.microsoft.com/office/drawing/2014/main" val="2852996294"/>
                    </a:ext>
                  </a:extLst>
                </a:gridCol>
              </a:tblGrid>
              <a:tr h="49890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GB" sz="2800" dirty="0">
                          <a:effectLst/>
                        </a:rPr>
                        <a:t>What’s important </a:t>
                      </a:r>
                      <a:r>
                        <a:rPr lang="en-GB" sz="2800" u="sng" dirty="0">
                          <a:effectLst/>
                        </a:rPr>
                        <a:t>for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Naini</a:t>
                      </a:r>
                      <a:r>
                        <a:rPr lang="en-GB" sz="2800" dirty="0">
                          <a:effectLst/>
                        </a:rPr>
                        <a:t>?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2800" dirty="0">
                          <a:effectLst/>
                        </a:rPr>
                        <a:t>For adults supporting her to be able to communicate effectively with her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2800" dirty="0">
                          <a:effectLst/>
                        </a:rPr>
                        <a:t>For her to be able to communicate effectively with adults and her peers 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2800" dirty="0">
                          <a:effectLst/>
                        </a:rPr>
                        <a:t>For her to gain skills that promote independence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2800" kern="1400" dirty="0">
                          <a:effectLst/>
                        </a:rPr>
                        <a:t>For her to be taken to all her health and dental appointments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95384060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9582A4-C8DF-5699-2137-3F1E0502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Supporting people who have Down’s syndrome throughout their lives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2608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132" y="2229"/>
            <a:ext cx="5427135" cy="955722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EHCP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F72CB24-4402-47C0-96BF-EEDB4DAB8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865238"/>
              </p:ext>
            </p:extLst>
          </p:nvPr>
        </p:nvGraphicFramePr>
        <p:xfrm>
          <a:off x="575732" y="1031187"/>
          <a:ext cx="7789333" cy="574371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84228">
                  <a:extLst>
                    <a:ext uri="{9D8B030D-6E8A-4147-A177-3AD203B41FA5}">
                      <a16:colId xmlns:a16="http://schemas.microsoft.com/office/drawing/2014/main" val="2401695058"/>
                    </a:ext>
                  </a:extLst>
                </a:gridCol>
                <a:gridCol w="5905105">
                  <a:extLst>
                    <a:ext uri="{9D8B030D-6E8A-4147-A177-3AD203B41FA5}">
                      <a16:colId xmlns:a16="http://schemas.microsoft.com/office/drawing/2014/main" val="3912104319"/>
                    </a:ext>
                  </a:extLst>
                </a:gridCol>
              </a:tblGrid>
              <a:tr h="358361"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Dancing; Playing with Peers; Safe: Integrate within school life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812045"/>
                  </a:ext>
                </a:extLst>
              </a:tr>
              <a:tr h="2131811">
                <a:tc>
                  <a:txBody>
                    <a:bodyPr/>
                    <a:lstStyle/>
                    <a:p>
                      <a:r>
                        <a:rPr lang="en-GB" dirty="0"/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Cognition: Visual Learner; </a:t>
                      </a:r>
                    </a:p>
                    <a:p>
                      <a:r>
                        <a:rPr lang="en-GB" dirty="0"/>
                        <a:t>Communication: Makaton in all environments </a:t>
                      </a:r>
                    </a:p>
                    <a:p>
                      <a:r>
                        <a:rPr lang="en-GB" dirty="0"/>
                        <a:t>Hearing: Hearing impairment – wearing aids </a:t>
                      </a:r>
                    </a:p>
                    <a:p>
                      <a:r>
                        <a:rPr lang="en-GB" dirty="0"/>
                        <a:t>Vision: Visual impairment </a:t>
                      </a:r>
                    </a:p>
                    <a:p>
                      <a:r>
                        <a:rPr lang="en-GB" dirty="0"/>
                        <a:t>Physical Needs: Due to recurrent OME – balance </a:t>
                      </a:r>
                    </a:p>
                    <a:p>
                      <a:r>
                        <a:rPr lang="en-GB" dirty="0"/>
                        <a:t>Able to participate in all activities mindful of CSI, Arthropathy</a:t>
                      </a:r>
                    </a:p>
                    <a:p>
                      <a:r>
                        <a:rPr lang="en-GB" dirty="0"/>
                        <a:t>Fine motor skills : Help with eating and drinking </a:t>
                      </a:r>
                    </a:p>
                    <a:p>
                      <a:r>
                        <a:rPr lang="en-GB" dirty="0"/>
                        <a:t>SEMH: Self esteem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079926"/>
                  </a:ext>
                </a:extLst>
              </a:tr>
              <a:tr h="596907">
                <a:tc>
                  <a:txBody>
                    <a:bodyPr/>
                    <a:lstStyle/>
                    <a:p>
                      <a:r>
                        <a:rPr lang="en-GB" dirty="0"/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Health Needs: Impact on education</a:t>
                      </a:r>
                    </a:p>
                    <a:p>
                      <a:r>
                        <a:rPr lang="en-GB" dirty="0"/>
                        <a:t>Specific: Dental Caries, Vision, Hearing, Thyroid, Coeliac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309779"/>
                  </a:ext>
                </a:extLst>
              </a:tr>
              <a:tr h="408645">
                <a:tc>
                  <a:txBody>
                    <a:bodyPr/>
                    <a:lstStyle/>
                    <a:p>
                      <a:r>
                        <a:rPr lang="en-GB" dirty="0"/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Social Care Needs: Out of school activities, Isolation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693763"/>
                  </a:ext>
                </a:extLst>
              </a:tr>
              <a:tr h="408645">
                <a:tc>
                  <a:txBody>
                    <a:bodyPr/>
                    <a:lstStyle/>
                    <a:p>
                      <a:r>
                        <a:rPr lang="en-GB" dirty="0"/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Outcomes: To be able to dance integrate with peers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99191"/>
                  </a:ext>
                </a:extLst>
              </a:tr>
              <a:tr h="408645">
                <a:tc>
                  <a:txBody>
                    <a:bodyPr/>
                    <a:lstStyle/>
                    <a:p>
                      <a:r>
                        <a:rPr lang="en-GB" dirty="0"/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Educational Provision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583108"/>
                  </a:ext>
                </a:extLst>
              </a:tr>
              <a:tr h="408645">
                <a:tc>
                  <a:txBody>
                    <a:bodyPr/>
                    <a:lstStyle/>
                    <a:p>
                      <a:r>
                        <a:rPr lang="en-GB" dirty="0"/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Health Provision- Medical, dental, hearing, vision checks OT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235941"/>
                  </a:ext>
                </a:extLst>
              </a:tr>
              <a:tr h="408645">
                <a:tc>
                  <a:txBody>
                    <a:bodyPr/>
                    <a:lstStyle/>
                    <a:p>
                      <a:r>
                        <a:rPr lang="en-GB" dirty="0"/>
                        <a:t>H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Social care provision – 1 &amp;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13779"/>
                  </a:ext>
                </a:extLst>
              </a:tr>
              <a:tr h="408645">
                <a:tc>
                  <a:txBody>
                    <a:bodyPr/>
                    <a:lstStyle/>
                    <a:p>
                      <a:r>
                        <a:rPr lang="en-GB" dirty="0"/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Voluntary &amp; Community : Parent support groups, Brownies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030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0762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4CD17-E685-F698-6E32-08D681153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037" y="136524"/>
            <a:ext cx="4626841" cy="896409"/>
          </a:xfrm>
        </p:spPr>
        <p:txBody>
          <a:bodyPr>
            <a:normAutofit fontScale="90000"/>
          </a:bodyPr>
          <a:lstStyle/>
          <a:p>
            <a:r>
              <a:rPr lang="en-GB" sz="3600" dirty="0">
                <a:solidFill>
                  <a:srgbClr val="FF0000"/>
                </a:solidFill>
                <a:latin typeface="+mn-lt"/>
              </a:rPr>
              <a:t>Key Take Home Message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C21A1-AB3E-3ACB-5EA3-3A3B467F8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3" y="1371600"/>
            <a:ext cx="8775605" cy="5030741"/>
          </a:xfrm>
        </p:spPr>
        <p:txBody>
          <a:bodyPr>
            <a:noAutofit/>
          </a:bodyPr>
          <a:lstStyle/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Parents and professionals may attribute presentation to ‘Down syndrome’ or ‘Intellectual Disability’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Provide specific advice and sign post to resources 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medical conditions are over represented in Down syndrome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Children may not be able to communicate effectively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there is change in behaviour assess for sensory impairments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Aspire high </a:t>
            </a:r>
          </a:p>
        </p:txBody>
      </p:sp>
    </p:spTree>
    <p:extLst>
      <p:ext uri="{BB962C8B-B14F-4D97-AF65-F5344CB8AC3E}">
        <p14:creationId xmlns:p14="http://schemas.microsoft.com/office/powerpoint/2010/main" val="3778369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03131-491F-C74A-ED9F-5A600631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533" y="150739"/>
            <a:ext cx="4377267" cy="70707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A8AD6-89BB-0187-5D9A-6E04FB812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66" y="1083733"/>
            <a:ext cx="8754533" cy="546946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400" dirty="0">
                <a:latin typeface="+mn-lt"/>
                <a:ea typeface="Calibri" panose="020F0502020204030204" pitchFamily="34" charset="0"/>
                <a:cs typeface="Verdana" panose="020B0604030504040204" pitchFamily="34" charset="0"/>
              </a:rPr>
              <a:t>The voice of CYP and their aspiration is central </a:t>
            </a:r>
            <a:endParaRPr lang="en-GB" sz="2400" dirty="0">
              <a:effectLst/>
              <a:latin typeface="+mn-lt"/>
              <a:ea typeface="Calibri" panose="020F0502020204030204" pitchFamily="34" charset="0"/>
              <a:cs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400" dirty="0">
                <a:effectLst/>
                <a:latin typeface="+mn-lt"/>
                <a:ea typeface="Calibri" panose="020F0502020204030204" pitchFamily="34" charset="0"/>
                <a:cs typeface="Verdana" panose="020B0604030504040204" pitchFamily="34" charset="0"/>
              </a:rPr>
              <a:t>Advice giver’s role is to consider </a:t>
            </a:r>
            <a:r>
              <a:rPr lang="en-GB" sz="2400" b="1" dirty="0">
                <a:effectLst/>
                <a:latin typeface="+mn-lt"/>
                <a:ea typeface="Calibri" panose="020F0502020204030204" pitchFamily="34" charset="0"/>
                <a:cs typeface="Verdana" panose="020B0604030504040204" pitchFamily="34" charset="0"/>
              </a:rPr>
              <a:t>provision </a:t>
            </a:r>
            <a:r>
              <a:rPr lang="en-GB" sz="2400" dirty="0">
                <a:effectLst/>
                <a:latin typeface="+mn-lt"/>
                <a:ea typeface="Calibri" panose="020F0502020204030204" pitchFamily="34" charset="0"/>
                <a:cs typeface="Verdana" panose="020B0604030504040204" pitchFamily="34" charset="0"/>
              </a:rPr>
              <a:t>that</a:t>
            </a:r>
            <a:r>
              <a:rPr lang="en-GB" sz="2400" b="1" dirty="0">
                <a:effectLst/>
                <a:latin typeface="+mn-lt"/>
                <a:ea typeface="Calibri" panose="020F0502020204030204" pitchFamily="34" charset="0"/>
                <a:cs typeface="Verdana" panose="020B0604030504040204" pitchFamily="34" charset="0"/>
              </a:rPr>
              <a:t> </a:t>
            </a:r>
            <a:r>
              <a:rPr lang="en-GB" sz="2400" dirty="0">
                <a:effectLst/>
                <a:latin typeface="+mn-lt"/>
                <a:ea typeface="Calibri" panose="020F0502020204030204" pitchFamily="34" charset="0"/>
                <a:cs typeface="Verdana" panose="020B0604030504040204" pitchFamily="34" charset="0"/>
              </a:rPr>
              <a:t>will meet the </a:t>
            </a:r>
            <a:r>
              <a:rPr lang="en-GB" sz="2400" dirty="0">
                <a:latin typeface="+mn-lt"/>
                <a:ea typeface="Calibri" panose="020F0502020204030204" pitchFamily="34" charset="0"/>
                <a:cs typeface="Verdana" panose="020B0604030504040204" pitchFamily="34" charset="0"/>
              </a:rPr>
              <a:t>CYP </a:t>
            </a:r>
            <a:r>
              <a:rPr lang="en-GB" sz="2400" b="1" dirty="0">
                <a:effectLst/>
                <a:latin typeface="+mn-lt"/>
                <a:ea typeface="Calibri" panose="020F0502020204030204" pitchFamily="34" charset="0"/>
                <a:cs typeface="Verdana" panose="020B0604030504040204" pitchFamily="34" charset="0"/>
              </a:rPr>
              <a:t>needs </a:t>
            </a:r>
            <a:r>
              <a:rPr lang="en-GB" sz="2400" dirty="0">
                <a:effectLst/>
                <a:latin typeface="+mn-lt"/>
                <a:ea typeface="Calibri" panose="020F0502020204030204" pitchFamily="34" charset="0"/>
                <a:cs typeface="Verdana" panose="020B0604030504040204" pitchFamily="34" charset="0"/>
              </a:rPr>
              <a:t>to achieving their </a:t>
            </a:r>
            <a:r>
              <a:rPr lang="en-GB" sz="2400" b="1" dirty="0">
                <a:effectLst/>
                <a:latin typeface="+mn-lt"/>
                <a:ea typeface="Calibri" panose="020F0502020204030204" pitchFamily="34" charset="0"/>
                <a:cs typeface="Verdana" panose="020B0604030504040204" pitchFamily="34" charset="0"/>
              </a:rPr>
              <a:t>outcomes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latin typeface="+mn-lt"/>
              </a:rPr>
              <a:t>Outline impact of health need on CYP on accessing education</a:t>
            </a:r>
          </a:p>
          <a:p>
            <a:r>
              <a:rPr lang="en-GB" sz="2400" dirty="0">
                <a:latin typeface="+mn-lt"/>
              </a:rPr>
              <a:t>Provision to remove barriers to learning to achieve their outcomes  and aspirations. </a:t>
            </a:r>
          </a:p>
          <a:p>
            <a:r>
              <a:rPr lang="en-GB" sz="2400" dirty="0">
                <a:latin typeface="+mn-lt"/>
              </a:rPr>
              <a:t>Provision based on child’s needs not services available </a:t>
            </a:r>
          </a:p>
          <a:p>
            <a:r>
              <a:rPr lang="en-GB" sz="2400" dirty="0">
                <a:latin typeface="+mn-lt"/>
              </a:rPr>
              <a:t>SMART jargon free advice within your  specific professional specialism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508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132" y="2229"/>
            <a:ext cx="5427135" cy="95572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What is an Education, Health &amp; Care Plan?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0" y="6439567"/>
            <a:ext cx="5901266" cy="365125"/>
          </a:xfrm>
        </p:spPr>
        <p:txBody>
          <a:bodyPr/>
          <a:lstStyle/>
          <a:p>
            <a:pPr algn="ctr"/>
            <a:r>
              <a:rPr lang="en-US" dirty="0"/>
              <a:t>Supporting people who have Down’s syndrome throughout their lives</a:t>
            </a:r>
            <a:endParaRPr lang="en-GB" dirty="0"/>
          </a:p>
        </p:txBody>
      </p:sp>
      <p:pic>
        <p:nvPicPr>
          <p:cNvPr id="5" name="Picture 2" descr="How to achieve the Golden Thread in an EHC plan | Enhance EHC Ltd -  Enable.Help.Collaborate">
            <a:extLst>
              <a:ext uri="{FF2B5EF4-FFF2-40B4-BE49-F238E27FC236}">
                <a16:creationId xmlns:a16="http://schemas.microsoft.com/office/drawing/2014/main" id="{DF6C3810-00CC-4F7A-B7F5-3AB235A18E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8" y="2188750"/>
            <a:ext cx="4154905" cy="379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F72CB24-4402-47C0-96BF-EEDB4DAB8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34816"/>
              </p:ext>
            </p:extLst>
          </p:nvPr>
        </p:nvGraphicFramePr>
        <p:xfrm>
          <a:off x="4563533" y="1437108"/>
          <a:ext cx="3922742" cy="488779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545879">
                  <a:extLst>
                    <a:ext uri="{9D8B030D-6E8A-4147-A177-3AD203B41FA5}">
                      <a16:colId xmlns:a16="http://schemas.microsoft.com/office/drawing/2014/main" val="2401695058"/>
                    </a:ext>
                  </a:extLst>
                </a:gridCol>
                <a:gridCol w="3376863">
                  <a:extLst>
                    <a:ext uri="{9D8B030D-6E8A-4147-A177-3AD203B41FA5}">
                      <a16:colId xmlns:a16="http://schemas.microsoft.com/office/drawing/2014/main" val="3912104319"/>
                    </a:ext>
                  </a:extLst>
                </a:gridCol>
              </a:tblGrid>
              <a:tr h="403153"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All about the CYP – The Voice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812045"/>
                  </a:ext>
                </a:extLst>
              </a:tr>
              <a:tr h="403153">
                <a:tc>
                  <a:txBody>
                    <a:bodyPr/>
                    <a:lstStyle/>
                    <a:p>
                      <a:r>
                        <a:rPr lang="en-GB" dirty="0"/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The special educational needs </a:t>
                      </a:r>
                    </a:p>
                    <a:p>
                      <a:r>
                        <a:rPr lang="en-GB" dirty="0"/>
                        <a:t>Cognition: Communication: Hearing: Vision: Physical Needs: SEMH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079926"/>
                  </a:ext>
                </a:extLst>
              </a:tr>
              <a:tr h="403153">
                <a:tc>
                  <a:txBody>
                    <a:bodyPr/>
                    <a:lstStyle/>
                    <a:p>
                      <a:r>
                        <a:rPr lang="en-GB" dirty="0"/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Health Needs: Impact on education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309779"/>
                  </a:ext>
                </a:extLst>
              </a:tr>
              <a:tr h="403153">
                <a:tc>
                  <a:txBody>
                    <a:bodyPr/>
                    <a:lstStyle/>
                    <a:p>
                      <a:r>
                        <a:rPr lang="en-GB" dirty="0"/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Social Care Needs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5693763"/>
                  </a:ext>
                </a:extLst>
              </a:tr>
              <a:tr h="403153">
                <a:tc>
                  <a:txBody>
                    <a:bodyPr/>
                    <a:lstStyle/>
                    <a:p>
                      <a:r>
                        <a:rPr lang="en-GB" dirty="0"/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Outcomes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99191"/>
                  </a:ext>
                </a:extLst>
              </a:tr>
              <a:tr h="403153">
                <a:tc>
                  <a:txBody>
                    <a:bodyPr/>
                    <a:lstStyle/>
                    <a:p>
                      <a:r>
                        <a:rPr lang="en-GB" dirty="0"/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Educational Provision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583108"/>
                  </a:ext>
                </a:extLst>
              </a:tr>
              <a:tr h="403153">
                <a:tc>
                  <a:txBody>
                    <a:bodyPr/>
                    <a:lstStyle/>
                    <a:p>
                      <a:r>
                        <a:rPr lang="en-GB" dirty="0"/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Health Provision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235941"/>
                  </a:ext>
                </a:extLst>
              </a:tr>
              <a:tr h="403153">
                <a:tc>
                  <a:txBody>
                    <a:bodyPr/>
                    <a:lstStyle/>
                    <a:p>
                      <a:r>
                        <a:rPr lang="en-GB" dirty="0"/>
                        <a:t>H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Social care provision – 1 &amp;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13779"/>
                  </a:ext>
                </a:extLst>
              </a:tr>
              <a:tr h="403153">
                <a:tc>
                  <a:txBody>
                    <a:bodyPr/>
                    <a:lstStyle/>
                    <a:p>
                      <a:r>
                        <a:rPr lang="en-GB" dirty="0"/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Voluntary &amp; Community  (O-other: Local variation)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030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9633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ne of Duty mum: &amp;#39;Having a child with Down&amp;#39;s is about love - I fear it  could one day be eliminated&amp;#39;">
            <a:extLst>
              <a:ext uri="{FF2B5EF4-FFF2-40B4-BE49-F238E27FC236}">
                <a16:creationId xmlns:a16="http://schemas.microsoft.com/office/drawing/2014/main" id="{F6028A12-BA3E-4583-B499-76686D361F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2537460" cy="160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AA6574AD-2709-45DD-9C25-05CFD4B7B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4648" y="2366009"/>
            <a:ext cx="2417465" cy="2077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GB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full moon: The enchanted forest D Cormack</a:t>
            </a:r>
          </a:p>
        </p:txBody>
      </p:sp>
      <p:pic>
        <p:nvPicPr>
          <p:cNvPr id="6" name="Picture 5" descr="undefined">
            <a:extLst>
              <a:ext uri="{FF2B5EF4-FFF2-40B4-BE49-F238E27FC236}">
                <a16:creationId xmlns:a16="http://schemas.microsoft.com/office/drawing/2014/main" id="{6F247F8E-1B7D-4EDC-956F-AB0D5EA29A5A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60" y="857251"/>
            <a:ext cx="2301240" cy="15087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811570-E25A-405F-A6A6-C49EEC474FB5}"/>
              </a:ext>
            </a:extLst>
          </p:cNvPr>
          <p:cNvSpPr txBox="1"/>
          <p:nvPr/>
        </p:nvSpPr>
        <p:spPr>
          <a:xfrm>
            <a:off x="403860" y="2485921"/>
            <a:ext cx="149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Tommy Jessop: Line of Duty </a:t>
            </a:r>
          </a:p>
        </p:txBody>
      </p:sp>
      <p:pic>
        <p:nvPicPr>
          <p:cNvPr id="2052" name="Picture 4" descr="Swimmer with Down&amp;#39;s Syndrome who was barred from pool as a &amp;#39;health and  safety risk&amp;#39; has become an Olympic champion">
            <a:extLst>
              <a:ext uri="{FF2B5EF4-FFF2-40B4-BE49-F238E27FC236}">
                <a16:creationId xmlns:a16="http://schemas.microsoft.com/office/drawing/2014/main" id="{0E2753A7-7BC0-472B-9E56-DDEA90113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7" r="1584" b="23963"/>
          <a:stretch/>
        </p:blipFill>
        <p:spPr bwMode="auto">
          <a:xfrm>
            <a:off x="3659588" y="857250"/>
            <a:ext cx="1824824" cy="211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American Musician Sujeet Desai | Inspirational Musicians | Musicians with  Disabilities | Can-Do-Musos">
            <a:extLst>
              <a:ext uri="{FF2B5EF4-FFF2-40B4-BE49-F238E27FC236}">
                <a16:creationId xmlns:a16="http://schemas.microsoft.com/office/drawing/2014/main" id="{B8051410-DA98-4C6D-B7A4-B852C90D13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pic>
        <p:nvPicPr>
          <p:cNvPr id="2056" name="Picture 8" descr="American Musician Sujeet Desai | Inspirational Musicians | Musicians with  Disabilities | Can-Do-Musos">
            <a:extLst>
              <a:ext uri="{FF2B5EF4-FFF2-40B4-BE49-F238E27FC236}">
                <a16:creationId xmlns:a16="http://schemas.microsoft.com/office/drawing/2014/main" id="{51EBD8F1-1752-426C-BA58-DCDE3CE11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"/>
          <a:stretch/>
        </p:blipFill>
        <p:spPr bwMode="auto">
          <a:xfrm>
            <a:off x="0" y="3749537"/>
            <a:ext cx="1734860" cy="225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his 23-year-old person with down syndrome runs her own cafe and wants to  start a hotel soon- Edexlive">
            <a:extLst>
              <a:ext uri="{FF2B5EF4-FFF2-40B4-BE49-F238E27FC236}">
                <a16:creationId xmlns:a16="http://schemas.microsoft.com/office/drawing/2014/main" id="{6A5B813B-4D5B-4226-BF99-339248E94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t="5240" r="37694" b="19866"/>
          <a:stretch/>
        </p:blipFill>
        <p:spPr bwMode="auto">
          <a:xfrm>
            <a:off x="6497041" y="2863320"/>
            <a:ext cx="2674817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1389E9BF-4599-4A2C-8663-10D01C7A7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3" t="16927" r="16671"/>
          <a:stretch/>
        </p:blipFill>
        <p:spPr bwMode="auto">
          <a:xfrm>
            <a:off x="3298798" y="3967330"/>
            <a:ext cx="2674817" cy="203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7F2E24-E56E-430A-9232-F3FD5FDBCD42}"/>
              </a:ext>
            </a:extLst>
          </p:cNvPr>
          <p:cNvSpPr txBox="1"/>
          <p:nvPr/>
        </p:nvSpPr>
        <p:spPr>
          <a:xfrm>
            <a:off x="0" y="3474029"/>
            <a:ext cx="2057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Surjeet Desai mastered 7 instruments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EDDDC7-3510-41C9-A8D3-D7C807355A63}"/>
              </a:ext>
            </a:extLst>
          </p:cNvPr>
          <p:cNvSpPr txBox="1"/>
          <p:nvPr/>
        </p:nvSpPr>
        <p:spPr>
          <a:xfrm>
            <a:off x="3162484" y="3703102"/>
            <a:ext cx="3047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0" dirty="0">
                <a:solidFill>
                  <a:srgbClr val="333333"/>
                </a:solidFill>
                <a:effectLst/>
              </a:rPr>
              <a:t>Heba </a:t>
            </a:r>
            <a:r>
              <a:rPr lang="en-GB" sz="900" b="1" i="0" dirty="0" err="1">
                <a:solidFill>
                  <a:srgbClr val="333333"/>
                </a:solidFill>
                <a:effectLst/>
              </a:rPr>
              <a:t>el-Shurafa</a:t>
            </a:r>
            <a:r>
              <a:rPr lang="en-GB" sz="900" b="1" i="0" dirty="0">
                <a:solidFill>
                  <a:srgbClr val="333333"/>
                </a:solidFill>
                <a:effectLst/>
              </a:rPr>
              <a:t> helps her students during a lesson: Gaza</a:t>
            </a:r>
            <a:endParaRPr lang="en-GB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72041C-8227-4153-8517-3C35C6E1C4F5}"/>
              </a:ext>
            </a:extLst>
          </p:cNvPr>
          <p:cNvSpPr txBox="1"/>
          <p:nvPr/>
        </p:nvSpPr>
        <p:spPr>
          <a:xfrm>
            <a:off x="3798736" y="2912524"/>
            <a:ext cx="1824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/>
              <a:t>Shona Hogan Swimmer </a:t>
            </a:r>
          </a:p>
          <a:p>
            <a:r>
              <a:rPr lang="en-GB" sz="900" b="1" dirty="0"/>
              <a:t>Face of Para Olympics 2021</a:t>
            </a:r>
          </a:p>
        </p:txBody>
      </p:sp>
    </p:spTree>
    <p:extLst>
      <p:ext uri="{BB962C8B-B14F-4D97-AF65-F5344CB8AC3E}">
        <p14:creationId xmlns:p14="http://schemas.microsoft.com/office/powerpoint/2010/main" val="3225639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" name="Rectangle 204">
            <a:extLst>
              <a:ext uri="{FF2B5EF4-FFF2-40B4-BE49-F238E27FC236}">
                <a16:creationId xmlns:a16="http://schemas.microsoft.com/office/drawing/2014/main" id="{41D7A0CF-FA30-48E1-9644-C8EFEECF6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6483"/>
            <a:ext cx="9144000" cy="51442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 descr="A child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F378E1E0-13B8-4B05-AD58-92EF95DCE3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4576"/>
          <a:stretch/>
        </p:blipFill>
        <p:spPr>
          <a:xfrm>
            <a:off x="15" y="856483"/>
            <a:ext cx="3048285" cy="3341168"/>
          </a:xfrm>
          <a:prstGeom prst="rect">
            <a:avLst/>
          </a:prstGeom>
        </p:spPr>
      </p:pic>
      <p:pic>
        <p:nvPicPr>
          <p:cNvPr id="5128" name="Picture 8" descr="Arti Krishnamoorthy: 25-year-old swims against tide, creates waves |  Chennai News - Times of India">
            <a:extLst>
              <a:ext uri="{FF2B5EF4-FFF2-40B4-BE49-F238E27FC236}">
                <a16:creationId xmlns:a16="http://schemas.microsoft.com/office/drawing/2014/main" id="{FFCBD1AD-EEAB-4302-A475-7B879408E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8" r="26462" b="-2"/>
          <a:stretch/>
        </p:blipFill>
        <p:spPr bwMode="auto">
          <a:xfrm>
            <a:off x="3047850" y="856484"/>
            <a:ext cx="3048300" cy="334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heri">
            <a:extLst>
              <a:ext uri="{FF2B5EF4-FFF2-40B4-BE49-F238E27FC236}">
                <a16:creationId xmlns:a16="http://schemas.microsoft.com/office/drawing/2014/main" id="{B8BA33D6-9AB2-425E-8C3C-5E1A50041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7" b="8228"/>
          <a:stretch/>
        </p:blipFill>
        <p:spPr bwMode="auto">
          <a:xfrm>
            <a:off x="6095700" y="857257"/>
            <a:ext cx="3048300" cy="334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" name="Freeform: Shape 206">
            <a:extLst>
              <a:ext uri="{FF2B5EF4-FFF2-40B4-BE49-F238E27FC236}">
                <a16:creationId xmlns:a16="http://schemas.microsoft.com/office/drawing/2014/main" id="{5BDF7CF8-088C-4E6F-B0FD-047CD4E7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49621"/>
            <a:ext cx="9144000" cy="2151129"/>
          </a:xfrm>
          <a:custGeom>
            <a:avLst/>
            <a:gdLst>
              <a:gd name="connsiteX0" fmla="*/ 619389 w 12192000"/>
              <a:gd name="connsiteY0" fmla="*/ 0 h 2868172"/>
              <a:gd name="connsiteX1" fmla="*/ 687652 w 12192000"/>
              <a:gd name="connsiteY1" fmla="*/ 3175 h 2868172"/>
              <a:gd name="connsiteX2" fmla="*/ 747977 w 12192000"/>
              <a:gd name="connsiteY2" fmla="*/ 9525 h 2868172"/>
              <a:gd name="connsiteX3" fmla="*/ 800364 w 12192000"/>
              <a:gd name="connsiteY3" fmla="*/ 20637 h 2868172"/>
              <a:gd name="connsiteX4" fmla="*/ 846402 w 12192000"/>
              <a:gd name="connsiteY4" fmla="*/ 36512 h 2868172"/>
              <a:gd name="connsiteX5" fmla="*/ 887677 w 12192000"/>
              <a:gd name="connsiteY5" fmla="*/ 52387 h 2868172"/>
              <a:gd name="connsiteX6" fmla="*/ 924189 w 12192000"/>
              <a:gd name="connsiteY6" fmla="*/ 68262 h 2868172"/>
              <a:gd name="connsiteX7" fmla="*/ 962289 w 12192000"/>
              <a:gd name="connsiteY7" fmla="*/ 87312 h 2868172"/>
              <a:gd name="connsiteX8" fmla="*/ 1000389 w 12192000"/>
              <a:gd name="connsiteY8" fmla="*/ 106362 h 2868172"/>
              <a:gd name="connsiteX9" fmla="*/ 1036902 w 12192000"/>
              <a:gd name="connsiteY9" fmla="*/ 125412 h 2868172"/>
              <a:gd name="connsiteX10" fmla="*/ 1078177 w 12192000"/>
              <a:gd name="connsiteY10" fmla="*/ 141287 h 2868172"/>
              <a:gd name="connsiteX11" fmla="*/ 1124214 w 12192000"/>
              <a:gd name="connsiteY11" fmla="*/ 155575 h 2868172"/>
              <a:gd name="connsiteX12" fmla="*/ 1176602 w 12192000"/>
              <a:gd name="connsiteY12" fmla="*/ 166687 h 2868172"/>
              <a:gd name="connsiteX13" fmla="*/ 1236927 w 12192000"/>
              <a:gd name="connsiteY13" fmla="*/ 174625 h 2868172"/>
              <a:gd name="connsiteX14" fmla="*/ 1305189 w 12192000"/>
              <a:gd name="connsiteY14" fmla="*/ 176212 h 2868172"/>
              <a:gd name="connsiteX15" fmla="*/ 1373452 w 12192000"/>
              <a:gd name="connsiteY15" fmla="*/ 174625 h 2868172"/>
              <a:gd name="connsiteX16" fmla="*/ 1433777 w 12192000"/>
              <a:gd name="connsiteY16" fmla="*/ 166687 h 2868172"/>
              <a:gd name="connsiteX17" fmla="*/ 1486164 w 12192000"/>
              <a:gd name="connsiteY17" fmla="*/ 155575 h 2868172"/>
              <a:gd name="connsiteX18" fmla="*/ 1532202 w 12192000"/>
              <a:gd name="connsiteY18" fmla="*/ 141287 h 2868172"/>
              <a:gd name="connsiteX19" fmla="*/ 1573477 w 12192000"/>
              <a:gd name="connsiteY19" fmla="*/ 125412 h 2868172"/>
              <a:gd name="connsiteX20" fmla="*/ 1609989 w 12192000"/>
              <a:gd name="connsiteY20" fmla="*/ 106362 h 2868172"/>
              <a:gd name="connsiteX21" fmla="*/ 1648089 w 12192000"/>
              <a:gd name="connsiteY21" fmla="*/ 87312 h 2868172"/>
              <a:gd name="connsiteX22" fmla="*/ 1686189 w 12192000"/>
              <a:gd name="connsiteY22" fmla="*/ 68262 h 2868172"/>
              <a:gd name="connsiteX23" fmla="*/ 1722702 w 12192000"/>
              <a:gd name="connsiteY23" fmla="*/ 52387 h 2868172"/>
              <a:gd name="connsiteX24" fmla="*/ 1763977 w 12192000"/>
              <a:gd name="connsiteY24" fmla="*/ 36512 h 2868172"/>
              <a:gd name="connsiteX25" fmla="*/ 1810014 w 12192000"/>
              <a:gd name="connsiteY25" fmla="*/ 20637 h 2868172"/>
              <a:gd name="connsiteX26" fmla="*/ 1862402 w 12192000"/>
              <a:gd name="connsiteY26" fmla="*/ 9525 h 2868172"/>
              <a:gd name="connsiteX27" fmla="*/ 1922727 w 12192000"/>
              <a:gd name="connsiteY27" fmla="*/ 3175 h 2868172"/>
              <a:gd name="connsiteX28" fmla="*/ 1990989 w 12192000"/>
              <a:gd name="connsiteY28" fmla="*/ 0 h 2868172"/>
              <a:gd name="connsiteX29" fmla="*/ 2059252 w 12192000"/>
              <a:gd name="connsiteY29" fmla="*/ 3175 h 2868172"/>
              <a:gd name="connsiteX30" fmla="*/ 2119577 w 12192000"/>
              <a:gd name="connsiteY30" fmla="*/ 9525 h 2868172"/>
              <a:gd name="connsiteX31" fmla="*/ 2171964 w 12192000"/>
              <a:gd name="connsiteY31" fmla="*/ 20637 h 2868172"/>
              <a:gd name="connsiteX32" fmla="*/ 2218002 w 12192000"/>
              <a:gd name="connsiteY32" fmla="*/ 36512 h 2868172"/>
              <a:gd name="connsiteX33" fmla="*/ 2259277 w 12192000"/>
              <a:gd name="connsiteY33" fmla="*/ 52387 h 2868172"/>
              <a:gd name="connsiteX34" fmla="*/ 2295789 w 12192000"/>
              <a:gd name="connsiteY34" fmla="*/ 68262 h 2868172"/>
              <a:gd name="connsiteX35" fmla="*/ 2333889 w 12192000"/>
              <a:gd name="connsiteY35" fmla="*/ 87312 h 2868172"/>
              <a:gd name="connsiteX36" fmla="*/ 2371989 w 12192000"/>
              <a:gd name="connsiteY36" fmla="*/ 106362 h 2868172"/>
              <a:gd name="connsiteX37" fmla="*/ 2408502 w 12192000"/>
              <a:gd name="connsiteY37" fmla="*/ 125412 h 2868172"/>
              <a:gd name="connsiteX38" fmla="*/ 2449777 w 12192000"/>
              <a:gd name="connsiteY38" fmla="*/ 141287 h 2868172"/>
              <a:gd name="connsiteX39" fmla="*/ 2495814 w 12192000"/>
              <a:gd name="connsiteY39" fmla="*/ 155575 h 2868172"/>
              <a:gd name="connsiteX40" fmla="*/ 2548202 w 12192000"/>
              <a:gd name="connsiteY40" fmla="*/ 166687 h 2868172"/>
              <a:gd name="connsiteX41" fmla="*/ 2608527 w 12192000"/>
              <a:gd name="connsiteY41" fmla="*/ 174625 h 2868172"/>
              <a:gd name="connsiteX42" fmla="*/ 2676789 w 12192000"/>
              <a:gd name="connsiteY42" fmla="*/ 176212 h 2868172"/>
              <a:gd name="connsiteX43" fmla="*/ 2745052 w 12192000"/>
              <a:gd name="connsiteY43" fmla="*/ 174625 h 2868172"/>
              <a:gd name="connsiteX44" fmla="*/ 2805377 w 12192000"/>
              <a:gd name="connsiteY44" fmla="*/ 166687 h 2868172"/>
              <a:gd name="connsiteX45" fmla="*/ 2857764 w 12192000"/>
              <a:gd name="connsiteY45" fmla="*/ 155575 h 2868172"/>
              <a:gd name="connsiteX46" fmla="*/ 2903802 w 12192000"/>
              <a:gd name="connsiteY46" fmla="*/ 141287 h 2868172"/>
              <a:gd name="connsiteX47" fmla="*/ 2945077 w 12192000"/>
              <a:gd name="connsiteY47" fmla="*/ 125412 h 2868172"/>
              <a:gd name="connsiteX48" fmla="*/ 2981589 w 12192000"/>
              <a:gd name="connsiteY48" fmla="*/ 106362 h 2868172"/>
              <a:gd name="connsiteX49" fmla="*/ 3019689 w 12192000"/>
              <a:gd name="connsiteY49" fmla="*/ 87312 h 2868172"/>
              <a:gd name="connsiteX50" fmla="*/ 3057789 w 12192000"/>
              <a:gd name="connsiteY50" fmla="*/ 68262 h 2868172"/>
              <a:gd name="connsiteX51" fmla="*/ 3094302 w 12192000"/>
              <a:gd name="connsiteY51" fmla="*/ 52387 h 2868172"/>
              <a:gd name="connsiteX52" fmla="*/ 3135577 w 12192000"/>
              <a:gd name="connsiteY52" fmla="*/ 36512 h 2868172"/>
              <a:gd name="connsiteX53" fmla="*/ 3181614 w 12192000"/>
              <a:gd name="connsiteY53" fmla="*/ 20637 h 2868172"/>
              <a:gd name="connsiteX54" fmla="*/ 3234002 w 12192000"/>
              <a:gd name="connsiteY54" fmla="*/ 9525 h 2868172"/>
              <a:gd name="connsiteX55" fmla="*/ 3294327 w 12192000"/>
              <a:gd name="connsiteY55" fmla="*/ 3175 h 2868172"/>
              <a:gd name="connsiteX56" fmla="*/ 3361002 w 12192000"/>
              <a:gd name="connsiteY56" fmla="*/ 0 h 2868172"/>
              <a:gd name="connsiteX57" fmla="*/ 3430852 w 12192000"/>
              <a:gd name="connsiteY57" fmla="*/ 3175 h 2868172"/>
              <a:gd name="connsiteX58" fmla="*/ 3491177 w 12192000"/>
              <a:gd name="connsiteY58" fmla="*/ 9525 h 2868172"/>
              <a:gd name="connsiteX59" fmla="*/ 3543564 w 12192000"/>
              <a:gd name="connsiteY59" fmla="*/ 20637 h 2868172"/>
              <a:gd name="connsiteX60" fmla="*/ 3589602 w 12192000"/>
              <a:gd name="connsiteY60" fmla="*/ 36512 h 2868172"/>
              <a:gd name="connsiteX61" fmla="*/ 3630877 w 12192000"/>
              <a:gd name="connsiteY61" fmla="*/ 52387 h 2868172"/>
              <a:gd name="connsiteX62" fmla="*/ 3667389 w 12192000"/>
              <a:gd name="connsiteY62" fmla="*/ 68262 h 2868172"/>
              <a:gd name="connsiteX63" fmla="*/ 3705489 w 12192000"/>
              <a:gd name="connsiteY63" fmla="*/ 87312 h 2868172"/>
              <a:gd name="connsiteX64" fmla="*/ 3743589 w 12192000"/>
              <a:gd name="connsiteY64" fmla="*/ 106362 h 2868172"/>
              <a:gd name="connsiteX65" fmla="*/ 3780102 w 12192000"/>
              <a:gd name="connsiteY65" fmla="*/ 125412 h 2868172"/>
              <a:gd name="connsiteX66" fmla="*/ 3821377 w 12192000"/>
              <a:gd name="connsiteY66" fmla="*/ 141287 h 2868172"/>
              <a:gd name="connsiteX67" fmla="*/ 3867414 w 12192000"/>
              <a:gd name="connsiteY67" fmla="*/ 155575 h 2868172"/>
              <a:gd name="connsiteX68" fmla="*/ 3919802 w 12192000"/>
              <a:gd name="connsiteY68" fmla="*/ 166687 h 2868172"/>
              <a:gd name="connsiteX69" fmla="*/ 3980127 w 12192000"/>
              <a:gd name="connsiteY69" fmla="*/ 174625 h 2868172"/>
              <a:gd name="connsiteX70" fmla="*/ 4048389 w 12192000"/>
              <a:gd name="connsiteY70" fmla="*/ 176212 h 2868172"/>
              <a:gd name="connsiteX71" fmla="*/ 4116652 w 12192000"/>
              <a:gd name="connsiteY71" fmla="*/ 174625 h 2868172"/>
              <a:gd name="connsiteX72" fmla="*/ 4176977 w 12192000"/>
              <a:gd name="connsiteY72" fmla="*/ 166687 h 2868172"/>
              <a:gd name="connsiteX73" fmla="*/ 4229364 w 12192000"/>
              <a:gd name="connsiteY73" fmla="*/ 155575 h 2868172"/>
              <a:gd name="connsiteX74" fmla="*/ 4275402 w 12192000"/>
              <a:gd name="connsiteY74" fmla="*/ 141287 h 2868172"/>
              <a:gd name="connsiteX75" fmla="*/ 4316677 w 12192000"/>
              <a:gd name="connsiteY75" fmla="*/ 125412 h 2868172"/>
              <a:gd name="connsiteX76" fmla="*/ 4353189 w 12192000"/>
              <a:gd name="connsiteY76" fmla="*/ 106362 h 2868172"/>
              <a:gd name="connsiteX77" fmla="*/ 4429389 w 12192000"/>
              <a:gd name="connsiteY77" fmla="*/ 68262 h 2868172"/>
              <a:gd name="connsiteX78" fmla="*/ 4465902 w 12192000"/>
              <a:gd name="connsiteY78" fmla="*/ 52387 h 2868172"/>
              <a:gd name="connsiteX79" fmla="*/ 4507177 w 12192000"/>
              <a:gd name="connsiteY79" fmla="*/ 36512 h 2868172"/>
              <a:gd name="connsiteX80" fmla="*/ 4553215 w 12192000"/>
              <a:gd name="connsiteY80" fmla="*/ 20637 h 2868172"/>
              <a:gd name="connsiteX81" fmla="*/ 4605602 w 12192000"/>
              <a:gd name="connsiteY81" fmla="*/ 9525 h 2868172"/>
              <a:gd name="connsiteX82" fmla="*/ 4665928 w 12192000"/>
              <a:gd name="connsiteY82" fmla="*/ 3175 h 2868172"/>
              <a:gd name="connsiteX83" fmla="*/ 4734189 w 12192000"/>
              <a:gd name="connsiteY83" fmla="*/ 0 h 2868172"/>
              <a:gd name="connsiteX84" fmla="*/ 4802453 w 12192000"/>
              <a:gd name="connsiteY84" fmla="*/ 3175 h 2868172"/>
              <a:gd name="connsiteX85" fmla="*/ 4862777 w 12192000"/>
              <a:gd name="connsiteY85" fmla="*/ 9525 h 2868172"/>
              <a:gd name="connsiteX86" fmla="*/ 4915165 w 12192000"/>
              <a:gd name="connsiteY86" fmla="*/ 20637 h 2868172"/>
              <a:gd name="connsiteX87" fmla="*/ 4961201 w 12192000"/>
              <a:gd name="connsiteY87" fmla="*/ 36512 h 2868172"/>
              <a:gd name="connsiteX88" fmla="*/ 5002477 w 12192000"/>
              <a:gd name="connsiteY88" fmla="*/ 52387 h 2868172"/>
              <a:gd name="connsiteX89" fmla="*/ 5038989 w 12192000"/>
              <a:gd name="connsiteY89" fmla="*/ 68262 h 2868172"/>
              <a:gd name="connsiteX90" fmla="*/ 5077090 w 12192000"/>
              <a:gd name="connsiteY90" fmla="*/ 87312 h 2868172"/>
              <a:gd name="connsiteX91" fmla="*/ 5115189 w 12192000"/>
              <a:gd name="connsiteY91" fmla="*/ 106362 h 2868172"/>
              <a:gd name="connsiteX92" fmla="*/ 5151701 w 12192000"/>
              <a:gd name="connsiteY92" fmla="*/ 125412 h 2868172"/>
              <a:gd name="connsiteX93" fmla="*/ 5192977 w 12192000"/>
              <a:gd name="connsiteY93" fmla="*/ 141287 h 2868172"/>
              <a:gd name="connsiteX94" fmla="*/ 5239014 w 12192000"/>
              <a:gd name="connsiteY94" fmla="*/ 155575 h 2868172"/>
              <a:gd name="connsiteX95" fmla="*/ 5291401 w 12192000"/>
              <a:gd name="connsiteY95" fmla="*/ 166687 h 2868172"/>
              <a:gd name="connsiteX96" fmla="*/ 5351727 w 12192000"/>
              <a:gd name="connsiteY96" fmla="*/ 174625 h 2868172"/>
              <a:gd name="connsiteX97" fmla="*/ 5410199 w 12192000"/>
              <a:gd name="connsiteY97" fmla="*/ 175985 h 2868172"/>
              <a:gd name="connsiteX98" fmla="*/ 5468671 w 12192000"/>
              <a:gd name="connsiteY98" fmla="*/ 174625 h 2868172"/>
              <a:gd name="connsiteX99" fmla="*/ 5528996 w 12192000"/>
              <a:gd name="connsiteY99" fmla="*/ 166687 h 2868172"/>
              <a:gd name="connsiteX100" fmla="*/ 5581383 w 12192000"/>
              <a:gd name="connsiteY100" fmla="*/ 155575 h 2868172"/>
              <a:gd name="connsiteX101" fmla="*/ 5627421 w 12192000"/>
              <a:gd name="connsiteY101" fmla="*/ 141287 h 2868172"/>
              <a:gd name="connsiteX102" fmla="*/ 5668696 w 12192000"/>
              <a:gd name="connsiteY102" fmla="*/ 125412 h 2868172"/>
              <a:gd name="connsiteX103" fmla="*/ 5705209 w 12192000"/>
              <a:gd name="connsiteY103" fmla="*/ 106362 h 2868172"/>
              <a:gd name="connsiteX104" fmla="*/ 5743308 w 12192000"/>
              <a:gd name="connsiteY104" fmla="*/ 87312 h 2868172"/>
              <a:gd name="connsiteX105" fmla="*/ 5781408 w 12192000"/>
              <a:gd name="connsiteY105" fmla="*/ 68262 h 2868172"/>
              <a:gd name="connsiteX106" fmla="*/ 5817921 w 12192000"/>
              <a:gd name="connsiteY106" fmla="*/ 52387 h 2868172"/>
              <a:gd name="connsiteX107" fmla="*/ 5859196 w 12192000"/>
              <a:gd name="connsiteY107" fmla="*/ 36512 h 2868172"/>
              <a:gd name="connsiteX108" fmla="*/ 5905234 w 12192000"/>
              <a:gd name="connsiteY108" fmla="*/ 20637 h 2868172"/>
              <a:gd name="connsiteX109" fmla="*/ 5957621 w 12192000"/>
              <a:gd name="connsiteY109" fmla="*/ 9525 h 2868172"/>
              <a:gd name="connsiteX110" fmla="*/ 6017947 w 12192000"/>
              <a:gd name="connsiteY110" fmla="*/ 3175 h 2868172"/>
              <a:gd name="connsiteX111" fmla="*/ 6086209 w 12192000"/>
              <a:gd name="connsiteY111" fmla="*/ 0 h 2868172"/>
              <a:gd name="connsiteX112" fmla="*/ 6095999 w 12192000"/>
              <a:gd name="connsiteY112" fmla="*/ 455 h 2868172"/>
              <a:gd name="connsiteX113" fmla="*/ 6105789 w 12192000"/>
              <a:gd name="connsiteY113" fmla="*/ 0 h 2868172"/>
              <a:gd name="connsiteX114" fmla="*/ 6174052 w 12192000"/>
              <a:gd name="connsiteY114" fmla="*/ 3175 h 2868172"/>
              <a:gd name="connsiteX115" fmla="*/ 6234377 w 12192000"/>
              <a:gd name="connsiteY115" fmla="*/ 9525 h 2868172"/>
              <a:gd name="connsiteX116" fmla="*/ 6286764 w 12192000"/>
              <a:gd name="connsiteY116" fmla="*/ 20637 h 2868172"/>
              <a:gd name="connsiteX117" fmla="*/ 6332802 w 12192000"/>
              <a:gd name="connsiteY117" fmla="*/ 36512 h 2868172"/>
              <a:gd name="connsiteX118" fmla="*/ 6374077 w 12192000"/>
              <a:gd name="connsiteY118" fmla="*/ 52387 h 2868172"/>
              <a:gd name="connsiteX119" fmla="*/ 6410589 w 12192000"/>
              <a:gd name="connsiteY119" fmla="*/ 68262 h 2868172"/>
              <a:gd name="connsiteX120" fmla="*/ 6448689 w 12192000"/>
              <a:gd name="connsiteY120" fmla="*/ 87312 h 2868172"/>
              <a:gd name="connsiteX121" fmla="*/ 6486789 w 12192000"/>
              <a:gd name="connsiteY121" fmla="*/ 106362 h 2868172"/>
              <a:gd name="connsiteX122" fmla="*/ 6523302 w 12192000"/>
              <a:gd name="connsiteY122" fmla="*/ 125412 h 2868172"/>
              <a:gd name="connsiteX123" fmla="*/ 6564577 w 12192000"/>
              <a:gd name="connsiteY123" fmla="*/ 141287 h 2868172"/>
              <a:gd name="connsiteX124" fmla="*/ 6610614 w 12192000"/>
              <a:gd name="connsiteY124" fmla="*/ 155575 h 2868172"/>
              <a:gd name="connsiteX125" fmla="*/ 6663002 w 12192000"/>
              <a:gd name="connsiteY125" fmla="*/ 166687 h 2868172"/>
              <a:gd name="connsiteX126" fmla="*/ 6723327 w 12192000"/>
              <a:gd name="connsiteY126" fmla="*/ 174625 h 2868172"/>
              <a:gd name="connsiteX127" fmla="*/ 6781799 w 12192000"/>
              <a:gd name="connsiteY127" fmla="*/ 175985 h 2868172"/>
              <a:gd name="connsiteX128" fmla="*/ 6840271 w 12192000"/>
              <a:gd name="connsiteY128" fmla="*/ 174625 h 2868172"/>
              <a:gd name="connsiteX129" fmla="*/ 6900596 w 12192000"/>
              <a:gd name="connsiteY129" fmla="*/ 166687 h 2868172"/>
              <a:gd name="connsiteX130" fmla="*/ 6952983 w 12192000"/>
              <a:gd name="connsiteY130" fmla="*/ 155575 h 2868172"/>
              <a:gd name="connsiteX131" fmla="*/ 6999021 w 12192000"/>
              <a:gd name="connsiteY131" fmla="*/ 141287 h 2868172"/>
              <a:gd name="connsiteX132" fmla="*/ 7040296 w 12192000"/>
              <a:gd name="connsiteY132" fmla="*/ 125412 h 2868172"/>
              <a:gd name="connsiteX133" fmla="*/ 7076808 w 12192000"/>
              <a:gd name="connsiteY133" fmla="*/ 106362 h 2868172"/>
              <a:gd name="connsiteX134" fmla="*/ 7114908 w 12192000"/>
              <a:gd name="connsiteY134" fmla="*/ 87312 h 2868172"/>
              <a:gd name="connsiteX135" fmla="*/ 7153008 w 12192000"/>
              <a:gd name="connsiteY135" fmla="*/ 68262 h 2868172"/>
              <a:gd name="connsiteX136" fmla="*/ 7189521 w 12192000"/>
              <a:gd name="connsiteY136" fmla="*/ 52387 h 2868172"/>
              <a:gd name="connsiteX137" fmla="*/ 7230796 w 12192000"/>
              <a:gd name="connsiteY137" fmla="*/ 36512 h 2868172"/>
              <a:gd name="connsiteX138" fmla="*/ 7276833 w 12192000"/>
              <a:gd name="connsiteY138" fmla="*/ 20637 h 2868172"/>
              <a:gd name="connsiteX139" fmla="*/ 7329221 w 12192000"/>
              <a:gd name="connsiteY139" fmla="*/ 9525 h 2868172"/>
              <a:gd name="connsiteX140" fmla="*/ 7389546 w 12192000"/>
              <a:gd name="connsiteY140" fmla="*/ 3175 h 2868172"/>
              <a:gd name="connsiteX141" fmla="*/ 7457808 w 12192000"/>
              <a:gd name="connsiteY141" fmla="*/ 0 h 2868172"/>
              <a:gd name="connsiteX142" fmla="*/ 7526071 w 12192000"/>
              <a:gd name="connsiteY142" fmla="*/ 3175 h 2868172"/>
              <a:gd name="connsiteX143" fmla="*/ 7586396 w 12192000"/>
              <a:gd name="connsiteY143" fmla="*/ 9525 h 2868172"/>
              <a:gd name="connsiteX144" fmla="*/ 7638783 w 12192000"/>
              <a:gd name="connsiteY144" fmla="*/ 20637 h 2868172"/>
              <a:gd name="connsiteX145" fmla="*/ 7684821 w 12192000"/>
              <a:gd name="connsiteY145" fmla="*/ 36512 h 2868172"/>
              <a:gd name="connsiteX146" fmla="*/ 7726096 w 12192000"/>
              <a:gd name="connsiteY146" fmla="*/ 52387 h 2868172"/>
              <a:gd name="connsiteX147" fmla="*/ 7762608 w 12192000"/>
              <a:gd name="connsiteY147" fmla="*/ 68262 h 2868172"/>
              <a:gd name="connsiteX148" fmla="*/ 7800708 w 12192000"/>
              <a:gd name="connsiteY148" fmla="*/ 87312 h 2868172"/>
              <a:gd name="connsiteX149" fmla="*/ 7838808 w 12192000"/>
              <a:gd name="connsiteY149" fmla="*/ 106362 h 2868172"/>
              <a:gd name="connsiteX150" fmla="*/ 7875321 w 12192000"/>
              <a:gd name="connsiteY150" fmla="*/ 125412 h 2868172"/>
              <a:gd name="connsiteX151" fmla="*/ 7916596 w 12192000"/>
              <a:gd name="connsiteY151" fmla="*/ 141287 h 2868172"/>
              <a:gd name="connsiteX152" fmla="*/ 7962633 w 12192000"/>
              <a:gd name="connsiteY152" fmla="*/ 155575 h 2868172"/>
              <a:gd name="connsiteX153" fmla="*/ 8015021 w 12192000"/>
              <a:gd name="connsiteY153" fmla="*/ 166687 h 2868172"/>
              <a:gd name="connsiteX154" fmla="*/ 8075346 w 12192000"/>
              <a:gd name="connsiteY154" fmla="*/ 174625 h 2868172"/>
              <a:gd name="connsiteX155" fmla="*/ 8143608 w 12192000"/>
              <a:gd name="connsiteY155" fmla="*/ 176212 h 2868172"/>
              <a:gd name="connsiteX156" fmla="*/ 8211871 w 12192000"/>
              <a:gd name="connsiteY156" fmla="*/ 174625 h 2868172"/>
              <a:gd name="connsiteX157" fmla="*/ 8272196 w 12192000"/>
              <a:gd name="connsiteY157" fmla="*/ 166687 h 2868172"/>
              <a:gd name="connsiteX158" fmla="*/ 8324583 w 12192000"/>
              <a:gd name="connsiteY158" fmla="*/ 155575 h 2868172"/>
              <a:gd name="connsiteX159" fmla="*/ 8370621 w 12192000"/>
              <a:gd name="connsiteY159" fmla="*/ 141287 h 2868172"/>
              <a:gd name="connsiteX160" fmla="*/ 8411896 w 12192000"/>
              <a:gd name="connsiteY160" fmla="*/ 125412 h 2868172"/>
              <a:gd name="connsiteX161" fmla="*/ 8448408 w 12192000"/>
              <a:gd name="connsiteY161" fmla="*/ 106362 h 2868172"/>
              <a:gd name="connsiteX162" fmla="*/ 8486508 w 12192000"/>
              <a:gd name="connsiteY162" fmla="*/ 87312 h 2868172"/>
              <a:gd name="connsiteX163" fmla="*/ 8524608 w 12192000"/>
              <a:gd name="connsiteY163" fmla="*/ 68262 h 2868172"/>
              <a:gd name="connsiteX164" fmla="*/ 8561120 w 12192000"/>
              <a:gd name="connsiteY164" fmla="*/ 52387 h 2868172"/>
              <a:gd name="connsiteX165" fmla="*/ 8602396 w 12192000"/>
              <a:gd name="connsiteY165" fmla="*/ 36512 h 2868172"/>
              <a:gd name="connsiteX166" fmla="*/ 8648432 w 12192000"/>
              <a:gd name="connsiteY166" fmla="*/ 20637 h 2868172"/>
              <a:gd name="connsiteX167" fmla="*/ 8700820 w 12192000"/>
              <a:gd name="connsiteY167" fmla="*/ 9525 h 2868172"/>
              <a:gd name="connsiteX168" fmla="*/ 8761146 w 12192000"/>
              <a:gd name="connsiteY168" fmla="*/ 3175 h 2868172"/>
              <a:gd name="connsiteX169" fmla="*/ 8827820 w 12192000"/>
              <a:gd name="connsiteY169" fmla="*/ 0 h 2868172"/>
              <a:gd name="connsiteX170" fmla="*/ 8897670 w 12192000"/>
              <a:gd name="connsiteY170" fmla="*/ 3175 h 2868172"/>
              <a:gd name="connsiteX171" fmla="*/ 8957996 w 12192000"/>
              <a:gd name="connsiteY171" fmla="*/ 9525 h 2868172"/>
              <a:gd name="connsiteX172" fmla="*/ 9010382 w 12192000"/>
              <a:gd name="connsiteY172" fmla="*/ 20637 h 2868172"/>
              <a:gd name="connsiteX173" fmla="*/ 9056420 w 12192000"/>
              <a:gd name="connsiteY173" fmla="*/ 36512 h 2868172"/>
              <a:gd name="connsiteX174" fmla="*/ 9097696 w 12192000"/>
              <a:gd name="connsiteY174" fmla="*/ 52387 h 2868172"/>
              <a:gd name="connsiteX175" fmla="*/ 9134208 w 12192000"/>
              <a:gd name="connsiteY175" fmla="*/ 68262 h 2868172"/>
              <a:gd name="connsiteX176" fmla="*/ 9172308 w 12192000"/>
              <a:gd name="connsiteY176" fmla="*/ 87312 h 2868172"/>
              <a:gd name="connsiteX177" fmla="*/ 9210408 w 12192000"/>
              <a:gd name="connsiteY177" fmla="*/ 106362 h 2868172"/>
              <a:gd name="connsiteX178" fmla="*/ 9246920 w 12192000"/>
              <a:gd name="connsiteY178" fmla="*/ 125412 h 2868172"/>
              <a:gd name="connsiteX179" fmla="*/ 9288196 w 12192000"/>
              <a:gd name="connsiteY179" fmla="*/ 141287 h 2868172"/>
              <a:gd name="connsiteX180" fmla="*/ 9334232 w 12192000"/>
              <a:gd name="connsiteY180" fmla="*/ 155575 h 2868172"/>
              <a:gd name="connsiteX181" fmla="*/ 9386620 w 12192000"/>
              <a:gd name="connsiteY181" fmla="*/ 166687 h 2868172"/>
              <a:gd name="connsiteX182" fmla="*/ 9446946 w 12192000"/>
              <a:gd name="connsiteY182" fmla="*/ 174625 h 2868172"/>
              <a:gd name="connsiteX183" fmla="*/ 9515208 w 12192000"/>
              <a:gd name="connsiteY183" fmla="*/ 176212 h 2868172"/>
              <a:gd name="connsiteX184" fmla="*/ 9583470 w 12192000"/>
              <a:gd name="connsiteY184" fmla="*/ 174625 h 2868172"/>
              <a:gd name="connsiteX185" fmla="*/ 9643796 w 12192000"/>
              <a:gd name="connsiteY185" fmla="*/ 166687 h 2868172"/>
              <a:gd name="connsiteX186" fmla="*/ 9696182 w 12192000"/>
              <a:gd name="connsiteY186" fmla="*/ 155575 h 2868172"/>
              <a:gd name="connsiteX187" fmla="*/ 9742220 w 12192000"/>
              <a:gd name="connsiteY187" fmla="*/ 141287 h 2868172"/>
              <a:gd name="connsiteX188" fmla="*/ 9783496 w 12192000"/>
              <a:gd name="connsiteY188" fmla="*/ 125412 h 2868172"/>
              <a:gd name="connsiteX189" fmla="*/ 9820008 w 12192000"/>
              <a:gd name="connsiteY189" fmla="*/ 106362 h 2868172"/>
              <a:gd name="connsiteX190" fmla="*/ 9896208 w 12192000"/>
              <a:gd name="connsiteY190" fmla="*/ 68262 h 2868172"/>
              <a:gd name="connsiteX191" fmla="*/ 9932720 w 12192000"/>
              <a:gd name="connsiteY191" fmla="*/ 52387 h 2868172"/>
              <a:gd name="connsiteX192" fmla="*/ 9973996 w 12192000"/>
              <a:gd name="connsiteY192" fmla="*/ 36512 h 2868172"/>
              <a:gd name="connsiteX193" fmla="*/ 10020032 w 12192000"/>
              <a:gd name="connsiteY193" fmla="*/ 20637 h 2868172"/>
              <a:gd name="connsiteX194" fmla="*/ 10072420 w 12192000"/>
              <a:gd name="connsiteY194" fmla="*/ 9525 h 2868172"/>
              <a:gd name="connsiteX195" fmla="*/ 10132746 w 12192000"/>
              <a:gd name="connsiteY195" fmla="*/ 3175 h 2868172"/>
              <a:gd name="connsiteX196" fmla="*/ 10201008 w 12192000"/>
              <a:gd name="connsiteY196" fmla="*/ 0 h 2868172"/>
              <a:gd name="connsiteX197" fmla="*/ 10269270 w 12192000"/>
              <a:gd name="connsiteY197" fmla="*/ 3175 h 2868172"/>
              <a:gd name="connsiteX198" fmla="*/ 10329596 w 12192000"/>
              <a:gd name="connsiteY198" fmla="*/ 9525 h 2868172"/>
              <a:gd name="connsiteX199" fmla="*/ 10381982 w 12192000"/>
              <a:gd name="connsiteY199" fmla="*/ 20637 h 2868172"/>
              <a:gd name="connsiteX200" fmla="*/ 10428020 w 12192000"/>
              <a:gd name="connsiteY200" fmla="*/ 36512 h 2868172"/>
              <a:gd name="connsiteX201" fmla="*/ 10469296 w 12192000"/>
              <a:gd name="connsiteY201" fmla="*/ 52387 h 2868172"/>
              <a:gd name="connsiteX202" fmla="*/ 10505808 w 12192000"/>
              <a:gd name="connsiteY202" fmla="*/ 68262 h 2868172"/>
              <a:gd name="connsiteX203" fmla="*/ 10543908 w 12192000"/>
              <a:gd name="connsiteY203" fmla="*/ 87312 h 2868172"/>
              <a:gd name="connsiteX204" fmla="*/ 10582008 w 12192000"/>
              <a:gd name="connsiteY204" fmla="*/ 106362 h 2868172"/>
              <a:gd name="connsiteX205" fmla="*/ 10618520 w 12192000"/>
              <a:gd name="connsiteY205" fmla="*/ 125412 h 2868172"/>
              <a:gd name="connsiteX206" fmla="*/ 10659796 w 12192000"/>
              <a:gd name="connsiteY206" fmla="*/ 141287 h 2868172"/>
              <a:gd name="connsiteX207" fmla="*/ 10705832 w 12192000"/>
              <a:gd name="connsiteY207" fmla="*/ 155575 h 2868172"/>
              <a:gd name="connsiteX208" fmla="*/ 10758220 w 12192000"/>
              <a:gd name="connsiteY208" fmla="*/ 166687 h 2868172"/>
              <a:gd name="connsiteX209" fmla="*/ 10818546 w 12192000"/>
              <a:gd name="connsiteY209" fmla="*/ 174625 h 2868172"/>
              <a:gd name="connsiteX210" fmla="*/ 10886808 w 12192000"/>
              <a:gd name="connsiteY210" fmla="*/ 176212 h 2868172"/>
              <a:gd name="connsiteX211" fmla="*/ 10955070 w 12192000"/>
              <a:gd name="connsiteY211" fmla="*/ 174625 h 2868172"/>
              <a:gd name="connsiteX212" fmla="*/ 11015396 w 12192000"/>
              <a:gd name="connsiteY212" fmla="*/ 166687 h 2868172"/>
              <a:gd name="connsiteX213" fmla="*/ 11067782 w 12192000"/>
              <a:gd name="connsiteY213" fmla="*/ 155575 h 2868172"/>
              <a:gd name="connsiteX214" fmla="*/ 11113820 w 12192000"/>
              <a:gd name="connsiteY214" fmla="*/ 141287 h 2868172"/>
              <a:gd name="connsiteX215" fmla="*/ 11155096 w 12192000"/>
              <a:gd name="connsiteY215" fmla="*/ 125412 h 2868172"/>
              <a:gd name="connsiteX216" fmla="*/ 11191608 w 12192000"/>
              <a:gd name="connsiteY216" fmla="*/ 106362 h 2868172"/>
              <a:gd name="connsiteX217" fmla="*/ 11229708 w 12192000"/>
              <a:gd name="connsiteY217" fmla="*/ 87312 h 2868172"/>
              <a:gd name="connsiteX218" fmla="*/ 11267808 w 12192000"/>
              <a:gd name="connsiteY218" fmla="*/ 68262 h 2868172"/>
              <a:gd name="connsiteX219" fmla="*/ 11304320 w 12192000"/>
              <a:gd name="connsiteY219" fmla="*/ 52387 h 2868172"/>
              <a:gd name="connsiteX220" fmla="*/ 11345596 w 12192000"/>
              <a:gd name="connsiteY220" fmla="*/ 36512 h 2868172"/>
              <a:gd name="connsiteX221" fmla="*/ 11391632 w 12192000"/>
              <a:gd name="connsiteY221" fmla="*/ 20637 h 2868172"/>
              <a:gd name="connsiteX222" fmla="*/ 11444020 w 12192000"/>
              <a:gd name="connsiteY222" fmla="*/ 9525 h 2868172"/>
              <a:gd name="connsiteX223" fmla="*/ 11504346 w 12192000"/>
              <a:gd name="connsiteY223" fmla="*/ 3175 h 2868172"/>
              <a:gd name="connsiteX224" fmla="*/ 11572608 w 12192000"/>
              <a:gd name="connsiteY224" fmla="*/ 0 h 2868172"/>
              <a:gd name="connsiteX225" fmla="*/ 11640870 w 12192000"/>
              <a:gd name="connsiteY225" fmla="*/ 3175 h 2868172"/>
              <a:gd name="connsiteX226" fmla="*/ 11701196 w 12192000"/>
              <a:gd name="connsiteY226" fmla="*/ 9525 h 2868172"/>
              <a:gd name="connsiteX227" fmla="*/ 11753582 w 12192000"/>
              <a:gd name="connsiteY227" fmla="*/ 20637 h 2868172"/>
              <a:gd name="connsiteX228" fmla="*/ 11799620 w 12192000"/>
              <a:gd name="connsiteY228" fmla="*/ 36512 h 2868172"/>
              <a:gd name="connsiteX229" fmla="*/ 11840896 w 12192000"/>
              <a:gd name="connsiteY229" fmla="*/ 52387 h 2868172"/>
              <a:gd name="connsiteX230" fmla="*/ 11877408 w 12192000"/>
              <a:gd name="connsiteY230" fmla="*/ 68262 h 2868172"/>
              <a:gd name="connsiteX231" fmla="*/ 11915508 w 12192000"/>
              <a:gd name="connsiteY231" fmla="*/ 87312 h 2868172"/>
              <a:gd name="connsiteX232" fmla="*/ 11953608 w 12192000"/>
              <a:gd name="connsiteY232" fmla="*/ 106362 h 2868172"/>
              <a:gd name="connsiteX233" fmla="*/ 11990120 w 12192000"/>
              <a:gd name="connsiteY233" fmla="*/ 125412 h 2868172"/>
              <a:gd name="connsiteX234" fmla="*/ 12031396 w 12192000"/>
              <a:gd name="connsiteY234" fmla="*/ 141287 h 2868172"/>
              <a:gd name="connsiteX235" fmla="*/ 12077432 w 12192000"/>
              <a:gd name="connsiteY235" fmla="*/ 155575 h 2868172"/>
              <a:gd name="connsiteX236" fmla="*/ 12129820 w 12192000"/>
              <a:gd name="connsiteY236" fmla="*/ 166688 h 2868172"/>
              <a:gd name="connsiteX237" fmla="*/ 12190146 w 12192000"/>
              <a:gd name="connsiteY237" fmla="*/ 174625 h 2868172"/>
              <a:gd name="connsiteX238" fmla="*/ 12192000 w 12192000"/>
              <a:gd name="connsiteY238" fmla="*/ 174668 h 2868172"/>
              <a:gd name="connsiteX239" fmla="*/ 12192000 w 12192000"/>
              <a:gd name="connsiteY239" fmla="*/ 319047 h 2868172"/>
              <a:gd name="connsiteX240" fmla="*/ 12192000 w 12192000"/>
              <a:gd name="connsiteY240" fmla="*/ 885826 h 2868172"/>
              <a:gd name="connsiteX241" fmla="*/ 12192000 w 12192000"/>
              <a:gd name="connsiteY241" fmla="*/ 1030205 h 2868172"/>
              <a:gd name="connsiteX242" fmla="*/ 12192000 w 12192000"/>
              <a:gd name="connsiteY242" fmla="*/ 1787292 h 2868172"/>
              <a:gd name="connsiteX243" fmla="*/ 12192000 w 12192000"/>
              <a:gd name="connsiteY243" fmla="*/ 1931671 h 2868172"/>
              <a:gd name="connsiteX244" fmla="*/ 12191997 w 12192000"/>
              <a:gd name="connsiteY244" fmla="*/ 1931671 h 2868172"/>
              <a:gd name="connsiteX245" fmla="*/ 12191997 w 12192000"/>
              <a:gd name="connsiteY245" fmla="*/ 2868172 h 2868172"/>
              <a:gd name="connsiteX246" fmla="*/ 1 w 12192000"/>
              <a:gd name="connsiteY246" fmla="*/ 2868172 h 2868172"/>
              <a:gd name="connsiteX247" fmla="*/ 1 w 12192000"/>
              <a:gd name="connsiteY247" fmla="*/ 1931671 h 2868172"/>
              <a:gd name="connsiteX248" fmla="*/ 0 w 12192000"/>
              <a:gd name="connsiteY248" fmla="*/ 1931671 h 2868172"/>
              <a:gd name="connsiteX249" fmla="*/ 0 w 12192000"/>
              <a:gd name="connsiteY249" fmla="*/ 1787292 h 2868172"/>
              <a:gd name="connsiteX250" fmla="*/ 0 w 12192000"/>
              <a:gd name="connsiteY250" fmla="*/ 1030205 h 2868172"/>
              <a:gd name="connsiteX251" fmla="*/ 0 w 12192000"/>
              <a:gd name="connsiteY251" fmla="*/ 885826 h 2868172"/>
              <a:gd name="connsiteX252" fmla="*/ 0 w 12192000"/>
              <a:gd name="connsiteY252" fmla="*/ 319047 h 2868172"/>
              <a:gd name="connsiteX253" fmla="*/ 0 w 12192000"/>
              <a:gd name="connsiteY253" fmla="*/ 174668 h 2868172"/>
              <a:gd name="connsiteX254" fmla="*/ 1852 w 12192000"/>
              <a:gd name="connsiteY254" fmla="*/ 174625 h 2868172"/>
              <a:gd name="connsiteX255" fmla="*/ 62177 w 12192000"/>
              <a:gd name="connsiteY255" fmla="*/ 166687 h 2868172"/>
              <a:gd name="connsiteX256" fmla="*/ 114564 w 12192000"/>
              <a:gd name="connsiteY256" fmla="*/ 155575 h 2868172"/>
              <a:gd name="connsiteX257" fmla="*/ 160602 w 12192000"/>
              <a:gd name="connsiteY257" fmla="*/ 141287 h 2868172"/>
              <a:gd name="connsiteX258" fmla="*/ 201877 w 12192000"/>
              <a:gd name="connsiteY258" fmla="*/ 125412 h 2868172"/>
              <a:gd name="connsiteX259" fmla="*/ 238389 w 12192000"/>
              <a:gd name="connsiteY259" fmla="*/ 106362 h 2868172"/>
              <a:gd name="connsiteX260" fmla="*/ 276489 w 12192000"/>
              <a:gd name="connsiteY260" fmla="*/ 87312 h 2868172"/>
              <a:gd name="connsiteX261" fmla="*/ 314589 w 12192000"/>
              <a:gd name="connsiteY261" fmla="*/ 68262 h 2868172"/>
              <a:gd name="connsiteX262" fmla="*/ 351102 w 12192000"/>
              <a:gd name="connsiteY262" fmla="*/ 52387 h 2868172"/>
              <a:gd name="connsiteX263" fmla="*/ 392377 w 12192000"/>
              <a:gd name="connsiteY263" fmla="*/ 36512 h 2868172"/>
              <a:gd name="connsiteX264" fmla="*/ 438414 w 12192000"/>
              <a:gd name="connsiteY264" fmla="*/ 20637 h 2868172"/>
              <a:gd name="connsiteX265" fmla="*/ 490802 w 12192000"/>
              <a:gd name="connsiteY265" fmla="*/ 9525 h 2868172"/>
              <a:gd name="connsiteX266" fmla="*/ 551127 w 12192000"/>
              <a:gd name="connsiteY266" fmla="*/ 3175 h 286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</a:cxnLst>
            <a:rect l="l" t="t" r="r" b="b"/>
            <a:pathLst>
              <a:path w="12192000" h="286817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5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7" y="52387"/>
                </a:lnTo>
                <a:lnTo>
                  <a:pt x="5038989" y="68262"/>
                </a:lnTo>
                <a:lnTo>
                  <a:pt x="5077090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7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9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319047"/>
                </a:lnTo>
                <a:lnTo>
                  <a:pt x="12192000" y="885826"/>
                </a:lnTo>
                <a:lnTo>
                  <a:pt x="12192000" y="1030205"/>
                </a:lnTo>
                <a:lnTo>
                  <a:pt x="12192000" y="1787292"/>
                </a:lnTo>
                <a:lnTo>
                  <a:pt x="12192000" y="1931671"/>
                </a:lnTo>
                <a:lnTo>
                  <a:pt x="12191997" y="1931671"/>
                </a:lnTo>
                <a:lnTo>
                  <a:pt x="12191997" y="2868172"/>
                </a:lnTo>
                <a:lnTo>
                  <a:pt x="1" y="2868172"/>
                </a:lnTo>
                <a:lnTo>
                  <a:pt x="1" y="1931671"/>
                </a:lnTo>
                <a:lnTo>
                  <a:pt x="0" y="1931671"/>
                </a:lnTo>
                <a:lnTo>
                  <a:pt x="0" y="1787292"/>
                </a:lnTo>
                <a:lnTo>
                  <a:pt x="0" y="1030205"/>
                </a:lnTo>
                <a:lnTo>
                  <a:pt x="0" y="885826"/>
                </a:lnTo>
                <a:lnTo>
                  <a:pt x="0" y="319047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09" name="Freeform: Shape 208">
            <a:extLst>
              <a:ext uri="{FF2B5EF4-FFF2-40B4-BE49-F238E27FC236}">
                <a16:creationId xmlns:a16="http://schemas.microsoft.com/office/drawing/2014/main" id="{2AC12B82-826E-4D2B-BFBC-D11C8BCB9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49621"/>
            <a:ext cx="9144000" cy="2151129"/>
          </a:xfrm>
          <a:custGeom>
            <a:avLst/>
            <a:gdLst>
              <a:gd name="connsiteX0" fmla="*/ 619389 w 12192000"/>
              <a:gd name="connsiteY0" fmla="*/ 0 h 2868172"/>
              <a:gd name="connsiteX1" fmla="*/ 687652 w 12192000"/>
              <a:gd name="connsiteY1" fmla="*/ 3175 h 2868172"/>
              <a:gd name="connsiteX2" fmla="*/ 747977 w 12192000"/>
              <a:gd name="connsiteY2" fmla="*/ 9525 h 2868172"/>
              <a:gd name="connsiteX3" fmla="*/ 800364 w 12192000"/>
              <a:gd name="connsiteY3" fmla="*/ 20637 h 2868172"/>
              <a:gd name="connsiteX4" fmla="*/ 846402 w 12192000"/>
              <a:gd name="connsiteY4" fmla="*/ 36512 h 2868172"/>
              <a:gd name="connsiteX5" fmla="*/ 887677 w 12192000"/>
              <a:gd name="connsiteY5" fmla="*/ 52387 h 2868172"/>
              <a:gd name="connsiteX6" fmla="*/ 924189 w 12192000"/>
              <a:gd name="connsiteY6" fmla="*/ 68262 h 2868172"/>
              <a:gd name="connsiteX7" fmla="*/ 962289 w 12192000"/>
              <a:gd name="connsiteY7" fmla="*/ 87312 h 2868172"/>
              <a:gd name="connsiteX8" fmla="*/ 1000389 w 12192000"/>
              <a:gd name="connsiteY8" fmla="*/ 106362 h 2868172"/>
              <a:gd name="connsiteX9" fmla="*/ 1036902 w 12192000"/>
              <a:gd name="connsiteY9" fmla="*/ 125412 h 2868172"/>
              <a:gd name="connsiteX10" fmla="*/ 1078177 w 12192000"/>
              <a:gd name="connsiteY10" fmla="*/ 141287 h 2868172"/>
              <a:gd name="connsiteX11" fmla="*/ 1124214 w 12192000"/>
              <a:gd name="connsiteY11" fmla="*/ 155575 h 2868172"/>
              <a:gd name="connsiteX12" fmla="*/ 1176602 w 12192000"/>
              <a:gd name="connsiteY12" fmla="*/ 166687 h 2868172"/>
              <a:gd name="connsiteX13" fmla="*/ 1236927 w 12192000"/>
              <a:gd name="connsiteY13" fmla="*/ 174625 h 2868172"/>
              <a:gd name="connsiteX14" fmla="*/ 1305189 w 12192000"/>
              <a:gd name="connsiteY14" fmla="*/ 176212 h 2868172"/>
              <a:gd name="connsiteX15" fmla="*/ 1373452 w 12192000"/>
              <a:gd name="connsiteY15" fmla="*/ 174625 h 2868172"/>
              <a:gd name="connsiteX16" fmla="*/ 1433777 w 12192000"/>
              <a:gd name="connsiteY16" fmla="*/ 166687 h 2868172"/>
              <a:gd name="connsiteX17" fmla="*/ 1486164 w 12192000"/>
              <a:gd name="connsiteY17" fmla="*/ 155575 h 2868172"/>
              <a:gd name="connsiteX18" fmla="*/ 1532202 w 12192000"/>
              <a:gd name="connsiteY18" fmla="*/ 141287 h 2868172"/>
              <a:gd name="connsiteX19" fmla="*/ 1573477 w 12192000"/>
              <a:gd name="connsiteY19" fmla="*/ 125412 h 2868172"/>
              <a:gd name="connsiteX20" fmla="*/ 1609989 w 12192000"/>
              <a:gd name="connsiteY20" fmla="*/ 106362 h 2868172"/>
              <a:gd name="connsiteX21" fmla="*/ 1648089 w 12192000"/>
              <a:gd name="connsiteY21" fmla="*/ 87312 h 2868172"/>
              <a:gd name="connsiteX22" fmla="*/ 1686189 w 12192000"/>
              <a:gd name="connsiteY22" fmla="*/ 68262 h 2868172"/>
              <a:gd name="connsiteX23" fmla="*/ 1722702 w 12192000"/>
              <a:gd name="connsiteY23" fmla="*/ 52387 h 2868172"/>
              <a:gd name="connsiteX24" fmla="*/ 1763977 w 12192000"/>
              <a:gd name="connsiteY24" fmla="*/ 36512 h 2868172"/>
              <a:gd name="connsiteX25" fmla="*/ 1810014 w 12192000"/>
              <a:gd name="connsiteY25" fmla="*/ 20637 h 2868172"/>
              <a:gd name="connsiteX26" fmla="*/ 1862402 w 12192000"/>
              <a:gd name="connsiteY26" fmla="*/ 9525 h 2868172"/>
              <a:gd name="connsiteX27" fmla="*/ 1922727 w 12192000"/>
              <a:gd name="connsiteY27" fmla="*/ 3175 h 2868172"/>
              <a:gd name="connsiteX28" fmla="*/ 1990989 w 12192000"/>
              <a:gd name="connsiteY28" fmla="*/ 0 h 2868172"/>
              <a:gd name="connsiteX29" fmla="*/ 2059252 w 12192000"/>
              <a:gd name="connsiteY29" fmla="*/ 3175 h 2868172"/>
              <a:gd name="connsiteX30" fmla="*/ 2119577 w 12192000"/>
              <a:gd name="connsiteY30" fmla="*/ 9525 h 2868172"/>
              <a:gd name="connsiteX31" fmla="*/ 2171964 w 12192000"/>
              <a:gd name="connsiteY31" fmla="*/ 20637 h 2868172"/>
              <a:gd name="connsiteX32" fmla="*/ 2218002 w 12192000"/>
              <a:gd name="connsiteY32" fmla="*/ 36512 h 2868172"/>
              <a:gd name="connsiteX33" fmla="*/ 2259277 w 12192000"/>
              <a:gd name="connsiteY33" fmla="*/ 52387 h 2868172"/>
              <a:gd name="connsiteX34" fmla="*/ 2295789 w 12192000"/>
              <a:gd name="connsiteY34" fmla="*/ 68262 h 2868172"/>
              <a:gd name="connsiteX35" fmla="*/ 2333889 w 12192000"/>
              <a:gd name="connsiteY35" fmla="*/ 87312 h 2868172"/>
              <a:gd name="connsiteX36" fmla="*/ 2371989 w 12192000"/>
              <a:gd name="connsiteY36" fmla="*/ 106362 h 2868172"/>
              <a:gd name="connsiteX37" fmla="*/ 2408502 w 12192000"/>
              <a:gd name="connsiteY37" fmla="*/ 125412 h 2868172"/>
              <a:gd name="connsiteX38" fmla="*/ 2449777 w 12192000"/>
              <a:gd name="connsiteY38" fmla="*/ 141287 h 2868172"/>
              <a:gd name="connsiteX39" fmla="*/ 2495814 w 12192000"/>
              <a:gd name="connsiteY39" fmla="*/ 155575 h 2868172"/>
              <a:gd name="connsiteX40" fmla="*/ 2548202 w 12192000"/>
              <a:gd name="connsiteY40" fmla="*/ 166687 h 2868172"/>
              <a:gd name="connsiteX41" fmla="*/ 2608527 w 12192000"/>
              <a:gd name="connsiteY41" fmla="*/ 174625 h 2868172"/>
              <a:gd name="connsiteX42" fmla="*/ 2676789 w 12192000"/>
              <a:gd name="connsiteY42" fmla="*/ 176212 h 2868172"/>
              <a:gd name="connsiteX43" fmla="*/ 2745052 w 12192000"/>
              <a:gd name="connsiteY43" fmla="*/ 174625 h 2868172"/>
              <a:gd name="connsiteX44" fmla="*/ 2805377 w 12192000"/>
              <a:gd name="connsiteY44" fmla="*/ 166687 h 2868172"/>
              <a:gd name="connsiteX45" fmla="*/ 2857764 w 12192000"/>
              <a:gd name="connsiteY45" fmla="*/ 155575 h 2868172"/>
              <a:gd name="connsiteX46" fmla="*/ 2903802 w 12192000"/>
              <a:gd name="connsiteY46" fmla="*/ 141287 h 2868172"/>
              <a:gd name="connsiteX47" fmla="*/ 2945077 w 12192000"/>
              <a:gd name="connsiteY47" fmla="*/ 125412 h 2868172"/>
              <a:gd name="connsiteX48" fmla="*/ 2981589 w 12192000"/>
              <a:gd name="connsiteY48" fmla="*/ 106362 h 2868172"/>
              <a:gd name="connsiteX49" fmla="*/ 3019689 w 12192000"/>
              <a:gd name="connsiteY49" fmla="*/ 87312 h 2868172"/>
              <a:gd name="connsiteX50" fmla="*/ 3057789 w 12192000"/>
              <a:gd name="connsiteY50" fmla="*/ 68262 h 2868172"/>
              <a:gd name="connsiteX51" fmla="*/ 3094302 w 12192000"/>
              <a:gd name="connsiteY51" fmla="*/ 52387 h 2868172"/>
              <a:gd name="connsiteX52" fmla="*/ 3135577 w 12192000"/>
              <a:gd name="connsiteY52" fmla="*/ 36512 h 2868172"/>
              <a:gd name="connsiteX53" fmla="*/ 3181614 w 12192000"/>
              <a:gd name="connsiteY53" fmla="*/ 20637 h 2868172"/>
              <a:gd name="connsiteX54" fmla="*/ 3234002 w 12192000"/>
              <a:gd name="connsiteY54" fmla="*/ 9525 h 2868172"/>
              <a:gd name="connsiteX55" fmla="*/ 3294327 w 12192000"/>
              <a:gd name="connsiteY55" fmla="*/ 3175 h 2868172"/>
              <a:gd name="connsiteX56" fmla="*/ 3361002 w 12192000"/>
              <a:gd name="connsiteY56" fmla="*/ 0 h 2868172"/>
              <a:gd name="connsiteX57" fmla="*/ 3430852 w 12192000"/>
              <a:gd name="connsiteY57" fmla="*/ 3175 h 2868172"/>
              <a:gd name="connsiteX58" fmla="*/ 3491177 w 12192000"/>
              <a:gd name="connsiteY58" fmla="*/ 9525 h 2868172"/>
              <a:gd name="connsiteX59" fmla="*/ 3543564 w 12192000"/>
              <a:gd name="connsiteY59" fmla="*/ 20637 h 2868172"/>
              <a:gd name="connsiteX60" fmla="*/ 3589602 w 12192000"/>
              <a:gd name="connsiteY60" fmla="*/ 36512 h 2868172"/>
              <a:gd name="connsiteX61" fmla="*/ 3630877 w 12192000"/>
              <a:gd name="connsiteY61" fmla="*/ 52387 h 2868172"/>
              <a:gd name="connsiteX62" fmla="*/ 3667389 w 12192000"/>
              <a:gd name="connsiteY62" fmla="*/ 68262 h 2868172"/>
              <a:gd name="connsiteX63" fmla="*/ 3705489 w 12192000"/>
              <a:gd name="connsiteY63" fmla="*/ 87312 h 2868172"/>
              <a:gd name="connsiteX64" fmla="*/ 3743589 w 12192000"/>
              <a:gd name="connsiteY64" fmla="*/ 106362 h 2868172"/>
              <a:gd name="connsiteX65" fmla="*/ 3780102 w 12192000"/>
              <a:gd name="connsiteY65" fmla="*/ 125412 h 2868172"/>
              <a:gd name="connsiteX66" fmla="*/ 3821377 w 12192000"/>
              <a:gd name="connsiteY66" fmla="*/ 141287 h 2868172"/>
              <a:gd name="connsiteX67" fmla="*/ 3867414 w 12192000"/>
              <a:gd name="connsiteY67" fmla="*/ 155575 h 2868172"/>
              <a:gd name="connsiteX68" fmla="*/ 3919802 w 12192000"/>
              <a:gd name="connsiteY68" fmla="*/ 166687 h 2868172"/>
              <a:gd name="connsiteX69" fmla="*/ 3980127 w 12192000"/>
              <a:gd name="connsiteY69" fmla="*/ 174625 h 2868172"/>
              <a:gd name="connsiteX70" fmla="*/ 4048389 w 12192000"/>
              <a:gd name="connsiteY70" fmla="*/ 176212 h 2868172"/>
              <a:gd name="connsiteX71" fmla="*/ 4116652 w 12192000"/>
              <a:gd name="connsiteY71" fmla="*/ 174625 h 2868172"/>
              <a:gd name="connsiteX72" fmla="*/ 4176977 w 12192000"/>
              <a:gd name="connsiteY72" fmla="*/ 166687 h 2868172"/>
              <a:gd name="connsiteX73" fmla="*/ 4229364 w 12192000"/>
              <a:gd name="connsiteY73" fmla="*/ 155575 h 2868172"/>
              <a:gd name="connsiteX74" fmla="*/ 4275402 w 12192000"/>
              <a:gd name="connsiteY74" fmla="*/ 141287 h 2868172"/>
              <a:gd name="connsiteX75" fmla="*/ 4316677 w 12192000"/>
              <a:gd name="connsiteY75" fmla="*/ 125412 h 2868172"/>
              <a:gd name="connsiteX76" fmla="*/ 4353189 w 12192000"/>
              <a:gd name="connsiteY76" fmla="*/ 106362 h 2868172"/>
              <a:gd name="connsiteX77" fmla="*/ 4429389 w 12192000"/>
              <a:gd name="connsiteY77" fmla="*/ 68262 h 2868172"/>
              <a:gd name="connsiteX78" fmla="*/ 4465902 w 12192000"/>
              <a:gd name="connsiteY78" fmla="*/ 52387 h 2868172"/>
              <a:gd name="connsiteX79" fmla="*/ 4507177 w 12192000"/>
              <a:gd name="connsiteY79" fmla="*/ 36512 h 2868172"/>
              <a:gd name="connsiteX80" fmla="*/ 4553215 w 12192000"/>
              <a:gd name="connsiteY80" fmla="*/ 20637 h 2868172"/>
              <a:gd name="connsiteX81" fmla="*/ 4605602 w 12192000"/>
              <a:gd name="connsiteY81" fmla="*/ 9525 h 2868172"/>
              <a:gd name="connsiteX82" fmla="*/ 4665928 w 12192000"/>
              <a:gd name="connsiteY82" fmla="*/ 3175 h 2868172"/>
              <a:gd name="connsiteX83" fmla="*/ 4734189 w 12192000"/>
              <a:gd name="connsiteY83" fmla="*/ 0 h 2868172"/>
              <a:gd name="connsiteX84" fmla="*/ 4802453 w 12192000"/>
              <a:gd name="connsiteY84" fmla="*/ 3175 h 2868172"/>
              <a:gd name="connsiteX85" fmla="*/ 4862777 w 12192000"/>
              <a:gd name="connsiteY85" fmla="*/ 9525 h 2868172"/>
              <a:gd name="connsiteX86" fmla="*/ 4915165 w 12192000"/>
              <a:gd name="connsiteY86" fmla="*/ 20637 h 2868172"/>
              <a:gd name="connsiteX87" fmla="*/ 4961201 w 12192000"/>
              <a:gd name="connsiteY87" fmla="*/ 36512 h 2868172"/>
              <a:gd name="connsiteX88" fmla="*/ 5002477 w 12192000"/>
              <a:gd name="connsiteY88" fmla="*/ 52387 h 2868172"/>
              <a:gd name="connsiteX89" fmla="*/ 5038989 w 12192000"/>
              <a:gd name="connsiteY89" fmla="*/ 68262 h 2868172"/>
              <a:gd name="connsiteX90" fmla="*/ 5077090 w 12192000"/>
              <a:gd name="connsiteY90" fmla="*/ 87312 h 2868172"/>
              <a:gd name="connsiteX91" fmla="*/ 5115189 w 12192000"/>
              <a:gd name="connsiteY91" fmla="*/ 106362 h 2868172"/>
              <a:gd name="connsiteX92" fmla="*/ 5151701 w 12192000"/>
              <a:gd name="connsiteY92" fmla="*/ 125412 h 2868172"/>
              <a:gd name="connsiteX93" fmla="*/ 5192977 w 12192000"/>
              <a:gd name="connsiteY93" fmla="*/ 141287 h 2868172"/>
              <a:gd name="connsiteX94" fmla="*/ 5239014 w 12192000"/>
              <a:gd name="connsiteY94" fmla="*/ 155575 h 2868172"/>
              <a:gd name="connsiteX95" fmla="*/ 5291401 w 12192000"/>
              <a:gd name="connsiteY95" fmla="*/ 166687 h 2868172"/>
              <a:gd name="connsiteX96" fmla="*/ 5351727 w 12192000"/>
              <a:gd name="connsiteY96" fmla="*/ 174625 h 2868172"/>
              <a:gd name="connsiteX97" fmla="*/ 5410199 w 12192000"/>
              <a:gd name="connsiteY97" fmla="*/ 175985 h 2868172"/>
              <a:gd name="connsiteX98" fmla="*/ 5468671 w 12192000"/>
              <a:gd name="connsiteY98" fmla="*/ 174625 h 2868172"/>
              <a:gd name="connsiteX99" fmla="*/ 5528996 w 12192000"/>
              <a:gd name="connsiteY99" fmla="*/ 166687 h 2868172"/>
              <a:gd name="connsiteX100" fmla="*/ 5581383 w 12192000"/>
              <a:gd name="connsiteY100" fmla="*/ 155575 h 2868172"/>
              <a:gd name="connsiteX101" fmla="*/ 5627421 w 12192000"/>
              <a:gd name="connsiteY101" fmla="*/ 141287 h 2868172"/>
              <a:gd name="connsiteX102" fmla="*/ 5668696 w 12192000"/>
              <a:gd name="connsiteY102" fmla="*/ 125412 h 2868172"/>
              <a:gd name="connsiteX103" fmla="*/ 5705209 w 12192000"/>
              <a:gd name="connsiteY103" fmla="*/ 106362 h 2868172"/>
              <a:gd name="connsiteX104" fmla="*/ 5743308 w 12192000"/>
              <a:gd name="connsiteY104" fmla="*/ 87312 h 2868172"/>
              <a:gd name="connsiteX105" fmla="*/ 5781408 w 12192000"/>
              <a:gd name="connsiteY105" fmla="*/ 68262 h 2868172"/>
              <a:gd name="connsiteX106" fmla="*/ 5817921 w 12192000"/>
              <a:gd name="connsiteY106" fmla="*/ 52387 h 2868172"/>
              <a:gd name="connsiteX107" fmla="*/ 5859196 w 12192000"/>
              <a:gd name="connsiteY107" fmla="*/ 36512 h 2868172"/>
              <a:gd name="connsiteX108" fmla="*/ 5905234 w 12192000"/>
              <a:gd name="connsiteY108" fmla="*/ 20637 h 2868172"/>
              <a:gd name="connsiteX109" fmla="*/ 5957621 w 12192000"/>
              <a:gd name="connsiteY109" fmla="*/ 9525 h 2868172"/>
              <a:gd name="connsiteX110" fmla="*/ 6017947 w 12192000"/>
              <a:gd name="connsiteY110" fmla="*/ 3175 h 2868172"/>
              <a:gd name="connsiteX111" fmla="*/ 6086209 w 12192000"/>
              <a:gd name="connsiteY111" fmla="*/ 0 h 2868172"/>
              <a:gd name="connsiteX112" fmla="*/ 6095999 w 12192000"/>
              <a:gd name="connsiteY112" fmla="*/ 455 h 2868172"/>
              <a:gd name="connsiteX113" fmla="*/ 6105789 w 12192000"/>
              <a:gd name="connsiteY113" fmla="*/ 0 h 2868172"/>
              <a:gd name="connsiteX114" fmla="*/ 6174052 w 12192000"/>
              <a:gd name="connsiteY114" fmla="*/ 3175 h 2868172"/>
              <a:gd name="connsiteX115" fmla="*/ 6234377 w 12192000"/>
              <a:gd name="connsiteY115" fmla="*/ 9525 h 2868172"/>
              <a:gd name="connsiteX116" fmla="*/ 6286764 w 12192000"/>
              <a:gd name="connsiteY116" fmla="*/ 20637 h 2868172"/>
              <a:gd name="connsiteX117" fmla="*/ 6332802 w 12192000"/>
              <a:gd name="connsiteY117" fmla="*/ 36512 h 2868172"/>
              <a:gd name="connsiteX118" fmla="*/ 6374077 w 12192000"/>
              <a:gd name="connsiteY118" fmla="*/ 52387 h 2868172"/>
              <a:gd name="connsiteX119" fmla="*/ 6410589 w 12192000"/>
              <a:gd name="connsiteY119" fmla="*/ 68262 h 2868172"/>
              <a:gd name="connsiteX120" fmla="*/ 6448689 w 12192000"/>
              <a:gd name="connsiteY120" fmla="*/ 87312 h 2868172"/>
              <a:gd name="connsiteX121" fmla="*/ 6486789 w 12192000"/>
              <a:gd name="connsiteY121" fmla="*/ 106362 h 2868172"/>
              <a:gd name="connsiteX122" fmla="*/ 6523302 w 12192000"/>
              <a:gd name="connsiteY122" fmla="*/ 125412 h 2868172"/>
              <a:gd name="connsiteX123" fmla="*/ 6564577 w 12192000"/>
              <a:gd name="connsiteY123" fmla="*/ 141287 h 2868172"/>
              <a:gd name="connsiteX124" fmla="*/ 6610614 w 12192000"/>
              <a:gd name="connsiteY124" fmla="*/ 155575 h 2868172"/>
              <a:gd name="connsiteX125" fmla="*/ 6663002 w 12192000"/>
              <a:gd name="connsiteY125" fmla="*/ 166687 h 2868172"/>
              <a:gd name="connsiteX126" fmla="*/ 6723327 w 12192000"/>
              <a:gd name="connsiteY126" fmla="*/ 174625 h 2868172"/>
              <a:gd name="connsiteX127" fmla="*/ 6781799 w 12192000"/>
              <a:gd name="connsiteY127" fmla="*/ 175985 h 2868172"/>
              <a:gd name="connsiteX128" fmla="*/ 6840271 w 12192000"/>
              <a:gd name="connsiteY128" fmla="*/ 174625 h 2868172"/>
              <a:gd name="connsiteX129" fmla="*/ 6900596 w 12192000"/>
              <a:gd name="connsiteY129" fmla="*/ 166687 h 2868172"/>
              <a:gd name="connsiteX130" fmla="*/ 6952983 w 12192000"/>
              <a:gd name="connsiteY130" fmla="*/ 155575 h 2868172"/>
              <a:gd name="connsiteX131" fmla="*/ 6999021 w 12192000"/>
              <a:gd name="connsiteY131" fmla="*/ 141287 h 2868172"/>
              <a:gd name="connsiteX132" fmla="*/ 7040296 w 12192000"/>
              <a:gd name="connsiteY132" fmla="*/ 125412 h 2868172"/>
              <a:gd name="connsiteX133" fmla="*/ 7076808 w 12192000"/>
              <a:gd name="connsiteY133" fmla="*/ 106362 h 2868172"/>
              <a:gd name="connsiteX134" fmla="*/ 7114908 w 12192000"/>
              <a:gd name="connsiteY134" fmla="*/ 87312 h 2868172"/>
              <a:gd name="connsiteX135" fmla="*/ 7153008 w 12192000"/>
              <a:gd name="connsiteY135" fmla="*/ 68262 h 2868172"/>
              <a:gd name="connsiteX136" fmla="*/ 7189521 w 12192000"/>
              <a:gd name="connsiteY136" fmla="*/ 52387 h 2868172"/>
              <a:gd name="connsiteX137" fmla="*/ 7230796 w 12192000"/>
              <a:gd name="connsiteY137" fmla="*/ 36512 h 2868172"/>
              <a:gd name="connsiteX138" fmla="*/ 7276833 w 12192000"/>
              <a:gd name="connsiteY138" fmla="*/ 20637 h 2868172"/>
              <a:gd name="connsiteX139" fmla="*/ 7329221 w 12192000"/>
              <a:gd name="connsiteY139" fmla="*/ 9525 h 2868172"/>
              <a:gd name="connsiteX140" fmla="*/ 7389546 w 12192000"/>
              <a:gd name="connsiteY140" fmla="*/ 3175 h 2868172"/>
              <a:gd name="connsiteX141" fmla="*/ 7457808 w 12192000"/>
              <a:gd name="connsiteY141" fmla="*/ 0 h 2868172"/>
              <a:gd name="connsiteX142" fmla="*/ 7526071 w 12192000"/>
              <a:gd name="connsiteY142" fmla="*/ 3175 h 2868172"/>
              <a:gd name="connsiteX143" fmla="*/ 7586396 w 12192000"/>
              <a:gd name="connsiteY143" fmla="*/ 9525 h 2868172"/>
              <a:gd name="connsiteX144" fmla="*/ 7638783 w 12192000"/>
              <a:gd name="connsiteY144" fmla="*/ 20637 h 2868172"/>
              <a:gd name="connsiteX145" fmla="*/ 7684821 w 12192000"/>
              <a:gd name="connsiteY145" fmla="*/ 36512 h 2868172"/>
              <a:gd name="connsiteX146" fmla="*/ 7726096 w 12192000"/>
              <a:gd name="connsiteY146" fmla="*/ 52387 h 2868172"/>
              <a:gd name="connsiteX147" fmla="*/ 7762608 w 12192000"/>
              <a:gd name="connsiteY147" fmla="*/ 68262 h 2868172"/>
              <a:gd name="connsiteX148" fmla="*/ 7800708 w 12192000"/>
              <a:gd name="connsiteY148" fmla="*/ 87312 h 2868172"/>
              <a:gd name="connsiteX149" fmla="*/ 7838808 w 12192000"/>
              <a:gd name="connsiteY149" fmla="*/ 106362 h 2868172"/>
              <a:gd name="connsiteX150" fmla="*/ 7875321 w 12192000"/>
              <a:gd name="connsiteY150" fmla="*/ 125412 h 2868172"/>
              <a:gd name="connsiteX151" fmla="*/ 7916596 w 12192000"/>
              <a:gd name="connsiteY151" fmla="*/ 141287 h 2868172"/>
              <a:gd name="connsiteX152" fmla="*/ 7962633 w 12192000"/>
              <a:gd name="connsiteY152" fmla="*/ 155575 h 2868172"/>
              <a:gd name="connsiteX153" fmla="*/ 8015021 w 12192000"/>
              <a:gd name="connsiteY153" fmla="*/ 166687 h 2868172"/>
              <a:gd name="connsiteX154" fmla="*/ 8075346 w 12192000"/>
              <a:gd name="connsiteY154" fmla="*/ 174625 h 2868172"/>
              <a:gd name="connsiteX155" fmla="*/ 8143608 w 12192000"/>
              <a:gd name="connsiteY155" fmla="*/ 176212 h 2868172"/>
              <a:gd name="connsiteX156" fmla="*/ 8211871 w 12192000"/>
              <a:gd name="connsiteY156" fmla="*/ 174625 h 2868172"/>
              <a:gd name="connsiteX157" fmla="*/ 8272196 w 12192000"/>
              <a:gd name="connsiteY157" fmla="*/ 166687 h 2868172"/>
              <a:gd name="connsiteX158" fmla="*/ 8324583 w 12192000"/>
              <a:gd name="connsiteY158" fmla="*/ 155575 h 2868172"/>
              <a:gd name="connsiteX159" fmla="*/ 8370621 w 12192000"/>
              <a:gd name="connsiteY159" fmla="*/ 141287 h 2868172"/>
              <a:gd name="connsiteX160" fmla="*/ 8411896 w 12192000"/>
              <a:gd name="connsiteY160" fmla="*/ 125412 h 2868172"/>
              <a:gd name="connsiteX161" fmla="*/ 8448408 w 12192000"/>
              <a:gd name="connsiteY161" fmla="*/ 106362 h 2868172"/>
              <a:gd name="connsiteX162" fmla="*/ 8486508 w 12192000"/>
              <a:gd name="connsiteY162" fmla="*/ 87312 h 2868172"/>
              <a:gd name="connsiteX163" fmla="*/ 8524608 w 12192000"/>
              <a:gd name="connsiteY163" fmla="*/ 68262 h 2868172"/>
              <a:gd name="connsiteX164" fmla="*/ 8561120 w 12192000"/>
              <a:gd name="connsiteY164" fmla="*/ 52387 h 2868172"/>
              <a:gd name="connsiteX165" fmla="*/ 8602396 w 12192000"/>
              <a:gd name="connsiteY165" fmla="*/ 36512 h 2868172"/>
              <a:gd name="connsiteX166" fmla="*/ 8648432 w 12192000"/>
              <a:gd name="connsiteY166" fmla="*/ 20637 h 2868172"/>
              <a:gd name="connsiteX167" fmla="*/ 8700820 w 12192000"/>
              <a:gd name="connsiteY167" fmla="*/ 9525 h 2868172"/>
              <a:gd name="connsiteX168" fmla="*/ 8761146 w 12192000"/>
              <a:gd name="connsiteY168" fmla="*/ 3175 h 2868172"/>
              <a:gd name="connsiteX169" fmla="*/ 8827820 w 12192000"/>
              <a:gd name="connsiteY169" fmla="*/ 0 h 2868172"/>
              <a:gd name="connsiteX170" fmla="*/ 8897670 w 12192000"/>
              <a:gd name="connsiteY170" fmla="*/ 3175 h 2868172"/>
              <a:gd name="connsiteX171" fmla="*/ 8957996 w 12192000"/>
              <a:gd name="connsiteY171" fmla="*/ 9525 h 2868172"/>
              <a:gd name="connsiteX172" fmla="*/ 9010382 w 12192000"/>
              <a:gd name="connsiteY172" fmla="*/ 20637 h 2868172"/>
              <a:gd name="connsiteX173" fmla="*/ 9056420 w 12192000"/>
              <a:gd name="connsiteY173" fmla="*/ 36512 h 2868172"/>
              <a:gd name="connsiteX174" fmla="*/ 9097696 w 12192000"/>
              <a:gd name="connsiteY174" fmla="*/ 52387 h 2868172"/>
              <a:gd name="connsiteX175" fmla="*/ 9134208 w 12192000"/>
              <a:gd name="connsiteY175" fmla="*/ 68262 h 2868172"/>
              <a:gd name="connsiteX176" fmla="*/ 9172308 w 12192000"/>
              <a:gd name="connsiteY176" fmla="*/ 87312 h 2868172"/>
              <a:gd name="connsiteX177" fmla="*/ 9210408 w 12192000"/>
              <a:gd name="connsiteY177" fmla="*/ 106362 h 2868172"/>
              <a:gd name="connsiteX178" fmla="*/ 9246920 w 12192000"/>
              <a:gd name="connsiteY178" fmla="*/ 125412 h 2868172"/>
              <a:gd name="connsiteX179" fmla="*/ 9288196 w 12192000"/>
              <a:gd name="connsiteY179" fmla="*/ 141287 h 2868172"/>
              <a:gd name="connsiteX180" fmla="*/ 9334232 w 12192000"/>
              <a:gd name="connsiteY180" fmla="*/ 155575 h 2868172"/>
              <a:gd name="connsiteX181" fmla="*/ 9386620 w 12192000"/>
              <a:gd name="connsiteY181" fmla="*/ 166687 h 2868172"/>
              <a:gd name="connsiteX182" fmla="*/ 9446946 w 12192000"/>
              <a:gd name="connsiteY182" fmla="*/ 174625 h 2868172"/>
              <a:gd name="connsiteX183" fmla="*/ 9515208 w 12192000"/>
              <a:gd name="connsiteY183" fmla="*/ 176212 h 2868172"/>
              <a:gd name="connsiteX184" fmla="*/ 9583470 w 12192000"/>
              <a:gd name="connsiteY184" fmla="*/ 174625 h 2868172"/>
              <a:gd name="connsiteX185" fmla="*/ 9643796 w 12192000"/>
              <a:gd name="connsiteY185" fmla="*/ 166687 h 2868172"/>
              <a:gd name="connsiteX186" fmla="*/ 9696182 w 12192000"/>
              <a:gd name="connsiteY186" fmla="*/ 155575 h 2868172"/>
              <a:gd name="connsiteX187" fmla="*/ 9742220 w 12192000"/>
              <a:gd name="connsiteY187" fmla="*/ 141287 h 2868172"/>
              <a:gd name="connsiteX188" fmla="*/ 9783496 w 12192000"/>
              <a:gd name="connsiteY188" fmla="*/ 125412 h 2868172"/>
              <a:gd name="connsiteX189" fmla="*/ 9820008 w 12192000"/>
              <a:gd name="connsiteY189" fmla="*/ 106362 h 2868172"/>
              <a:gd name="connsiteX190" fmla="*/ 9896208 w 12192000"/>
              <a:gd name="connsiteY190" fmla="*/ 68262 h 2868172"/>
              <a:gd name="connsiteX191" fmla="*/ 9932720 w 12192000"/>
              <a:gd name="connsiteY191" fmla="*/ 52387 h 2868172"/>
              <a:gd name="connsiteX192" fmla="*/ 9973996 w 12192000"/>
              <a:gd name="connsiteY192" fmla="*/ 36512 h 2868172"/>
              <a:gd name="connsiteX193" fmla="*/ 10020032 w 12192000"/>
              <a:gd name="connsiteY193" fmla="*/ 20637 h 2868172"/>
              <a:gd name="connsiteX194" fmla="*/ 10072420 w 12192000"/>
              <a:gd name="connsiteY194" fmla="*/ 9525 h 2868172"/>
              <a:gd name="connsiteX195" fmla="*/ 10132746 w 12192000"/>
              <a:gd name="connsiteY195" fmla="*/ 3175 h 2868172"/>
              <a:gd name="connsiteX196" fmla="*/ 10201008 w 12192000"/>
              <a:gd name="connsiteY196" fmla="*/ 0 h 2868172"/>
              <a:gd name="connsiteX197" fmla="*/ 10269270 w 12192000"/>
              <a:gd name="connsiteY197" fmla="*/ 3175 h 2868172"/>
              <a:gd name="connsiteX198" fmla="*/ 10329596 w 12192000"/>
              <a:gd name="connsiteY198" fmla="*/ 9525 h 2868172"/>
              <a:gd name="connsiteX199" fmla="*/ 10381982 w 12192000"/>
              <a:gd name="connsiteY199" fmla="*/ 20637 h 2868172"/>
              <a:gd name="connsiteX200" fmla="*/ 10428020 w 12192000"/>
              <a:gd name="connsiteY200" fmla="*/ 36512 h 2868172"/>
              <a:gd name="connsiteX201" fmla="*/ 10469296 w 12192000"/>
              <a:gd name="connsiteY201" fmla="*/ 52387 h 2868172"/>
              <a:gd name="connsiteX202" fmla="*/ 10505808 w 12192000"/>
              <a:gd name="connsiteY202" fmla="*/ 68262 h 2868172"/>
              <a:gd name="connsiteX203" fmla="*/ 10543908 w 12192000"/>
              <a:gd name="connsiteY203" fmla="*/ 87312 h 2868172"/>
              <a:gd name="connsiteX204" fmla="*/ 10582008 w 12192000"/>
              <a:gd name="connsiteY204" fmla="*/ 106362 h 2868172"/>
              <a:gd name="connsiteX205" fmla="*/ 10618520 w 12192000"/>
              <a:gd name="connsiteY205" fmla="*/ 125412 h 2868172"/>
              <a:gd name="connsiteX206" fmla="*/ 10659796 w 12192000"/>
              <a:gd name="connsiteY206" fmla="*/ 141287 h 2868172"/>
              <a:gd name="connsiteX207" fmla="*/ 10705832 w 12192000"/>
              <a:gd name="connsiteY207" fmla="*/ 155575 h 2868172"/>
              <a:gd name="connsiteX208" fmla="*/ 10758220 w 12192000"/>
              <a:gd name="connsiteY208" fmla="*/ 166687 h 2868172"/>
              <a:gd name="connsiteX209" fmla="*/ 10818546 w 12192000"/>
              <a:gd name="connsiteY209" fmla="*/ 174625 h 2868172"/>
              <a:gd name="connsiteX210" fmla="*/ 10886808 w 12192000"/>
              <a:gd name="connsiteY210" fmla="*/ 176212 h 2868172"/>
              <a:gd name="connsiteX211" fmla="*/ 10955070 w 12192000"/>
              <a:gd name="connsiteY211" fmla="*/ 174625 h 2868172"/>
              <a:gd name="connsiteX212" fmla="*/ 11015396 w 12192000"/>
              <a:gd name="connsiteY212" fmla="*/ 166687 h 2868172"/>
              <a:gd name="connsiteX213" fmla="*/ 11067782 w 12192000"/>
              <a:gd name="connsiteY213" fmla="*/ 155575 h 2868172"/>
              <a:gd name="connsiteX214" fmla="*/ 11113820 w 12192000"/>
              <a:gd name="connsiteY214" fmla="*/ 141287 h 2868172"/>
              <a:gd name="connsiteX215" fmla="*/ 11155096 w 12192000"/>
              <a:gd name="connsiteY215" fmla="*/ 125412 h 2868172"/>
              <a:gd name="connsiteX216" fmla="*/ 11191608 w 12192000"/>
              <a:gd name="connsiteY216" fmla="*/ 106362 h 2868172"/>
              <a:gd name="connsiteX217" fmla="*/ 11229708 w 12192000"/>
              <a:gd name="connsiteY217" fmla="*/ 87312 h 2868172"/>
              <a:gd name="connsiteX218" fmla="*/ 11267808 w 12192000"/>
              <a:gd name="connsiteY218" fmla="*/ 68262 h 2868172"/>
              <a:gd name="connsiteX219" fmla="*/ 11304320 w 12192000"/>
              <a:gd name="connsiteY219" fmla="*/ 52387 h 2868172"/>
              <a:gd name="connsiteX220" fmla="*/ 11345596 w 12192000"/>
              <a:gd name="connsiteY220" fmla="*/ 36512 h 2868172"/>
              <a:gd name="connsiteX221" fmla="*/ 11391632 w 12192000"/>
              <a:gd name="connsiteY221" fmla="*/ 20637 h 2868172"/>
              <a:gd name="connsiteX222" fmla="*/ 11444020 w 12192000"/>
              <a:gd name="connsiteY222" fmla="*/ 9525 h 2868172"/>
              <a:gd name="connsiteX223" fmla="*/ 11504346 w 12192000"/>
              <a:gd name="connsiteY223" fmla="*/ 3175 h 2868172"/>
              <a:gd name="connsiteX224" fmla="*/ 11572608 w 12192000"/>
              <a:gd name="connsiteY224" fmla="*/ 0 h 2868172"/>
              <a:gd name="connsiteX225" fmla="*/ 11640870 w 12192000"/>
              <a:gd name="connsiteY225" fmla="*/ 3175 h 2868172"/>
              <a:gd name="connsiteX226" fmla="*/ 11701196 w 12192000"/>
              <a:gd name="connsiteY226" fmla="*/ 9525 h 2868172"/>
              <a:gd name="connsiteX227" fmla="*/ 11753582 w 12192000"/>
              <a:gd name="connsiteY227" fmla="*/ 20637 h 2868172"/>
              <a:gd name="connsiteX228" fmla="*/ 11799620 w 12192000"/>
              <a:gd name="connsiteY228" fmla="*/ 36512 h 2868172"/>
              <a:gd name="connsiteX229" fmla="*/ 11840896 w 12192000"/>
              <a:gd name="connsiteY229" fmla="*/ 52387 h 2868172"/>
              <a:gd name="connsiteX230" fmla="*/ 11877408 w 12192000"/>
              <a:gd name="connsiteY230" fmla="*/ 68262 h 2868172"/>
              <a:gd name="connsiteX231" fmla="*/ 11915508 w 12192000"/>
              <a:gd name="connsiteY231" fmla="*/ 87312 h 2868172"/>
              <a:gd name="connsiteX232" fmla="*/ 11953608 w 12192000"/>
              <a:gd name="connsiteY232" fmla="*/ 106362 h 2868172"/>
              <a:gd name="connsiteX233" fmla="*/ 11990120 w 12192000"/>
              <a:gd name="connsiteY233" fmla="*/ 125412 h 2868172"/>
              <a:gd name="connsiteX234" fmla="*/ 12031396 w 12192000"/>
              <a:gd name="connsiteY234" fmla="*/ 141287 h 2868172"/>
              <a:gd name="connsiteX235" fmla="*/ 12077432 w 12192000"/>
              <a:gd name="connsiteY235" fmla="*/ 155575 h 2868172"/>
              <a:gd name="connsiteX236" fmla="*/ 12129820 w 12192000"/>
              <a:gd name="connsiteY236" fmla="*/ 166688 h 2868172"/>
              <a:gd name="connsiteX237" fmla="*/ 12190146 w 12192000"/>
              <a:gd name="connsiteY237" fmla="*/ 174625 h 2868172"/>
              <a:gd name="connsiteX238" fmla="*/ 12192000 w 12192000"/>
              <a:gd name="connsiteY238" fmla="*/ 174668 h 2868172"/>
              <a:gd name="connsiteX239" fmla="*/ 12192000 w 12192000"/>
              <a:gd name="connsiteY239" fmla="*/ 319047 h 2868172"/>
              <a:gd name="connsiteX240" fmla="*/ 12192000 w 12192000"/>
              <a:gd name="connsiteY240" fmla="*/ 885826 h 2868172"/>
              <a:gd name="connsiteX241" fmla="*/ 12192000 w 12192000"/>
              <a:gd name="connsiteY241" fmla="*/ 1030205 h 2868172"/>
              <a:gd name="connsiteX242" fmla="*/ 12192000 w 12192000"/>
              <a:gd name="connsiteY242" fmla="*/ 1787292 h 2868172"/>
              <a:gd name="connsiteX243" fmla="*/ 12192000 w 12192000"/>
              <a:gd name="connsiteY243" fmla="*/ 1931671 h 2868172"/>
              <a:gd name="connsiteX244" fmla="*/ 12191997 w 12192000"/>
              <a:gd name="connsiteY244" fmla="*/ 1931671 h 2868172"/>
              <a:gd name="connsiteX245" fmla="*/ 12191997 w 12192000"/>
              <a:gd name="connsiteY245" fmla="*/ 2868172 h 2868172"/>
              <a:gd name="connsiteX246" fmla="*/ 1 w 12192000"/>
              <a:gd name="connsiteY246" fmla="*/ 2868172 h 2868172"/>
              <a:gd name="connsiteX247" fmla="*/ 1 w 12192000"/>
              <a:gd name="connsiteY247" fmla="*/ 1931671 h 2868172"/>
              <a:gd name="connsiteX248" fmla="*/ 0 w 12192000"/>
              <a:gd name="connsiteY248" fmla="*/ 1931671 h 2868172"/>
              <a:gd name="connsiteX249" fmla="*/ 0 w 12192000"/>
              <a:gd name="connsiteY249" fmla="*/ 1787292 h 2868172"/>
              <a:gd name="connsiteX250" fmla="*/ 0 w 12192000"/>
              <a:gd name="connsiteY250" fmla="*/ 1030205 h 2868172"/>
              <a:gd name="connsiteX251" fmla="*/ 0 w 12192000"/>
              <a:gd name="connsiteY251" fmla="*/ 885826 h 2868172"/>
              <a:gd name="connsiteX252" fmla="*/ 0 w 12192000"/>
              <a:gd name="connsiteY252" fmla="*/ 319047 h 2868172"/>
              <a:gd name="connsiteX253" fmla="*/ 0 w 12192000"/>
              <a:gd name="connsiteY253" fmla="*/ 174668 h 2868172"/>
              <a:gd name="connsiteX254" fmla="*/ 1852 w 12192000"/>
              <a:gd name="connsiteY254" fmla="*/ 174625 h 2868172"/>
              <a:gd name="connsiteX255" fmla="*/ 62177 w 12192000"/>
              <a:gd name="connsiteY255" fmla="*/ 166687 h 2868172"/>
              <a:gd name="connsiteX256" fmla="*/ 114564 w 12192000"/>
              <a:gd name="connsiteY256" fmla="*/ 155575 h 2868172"/>
              <a:gd name="connsiteX257" fmla="*/ 160602 w 12192000"/>
              <a:gd name="connsiteY257" fmla="*/ 141287 h 2868172"/>
              <a:gd name="connsiteX258" fmla="*/ 201877 w 12192000"/>
              <a:gd name="connsiteY258" fmla="*/ 125412 h 2868172"/>
              <a:gd name="connsiteX259" fmla="*/ 238389 w 12192000"/>
              <a:gd name="connsiteY259" fmla="*/ 106362 h 2868172"/>
              <a:gd name="connsiteX260" fmla="*/ 276489 w 12192000"/>
              <a:gd name="connsiteY260" fmla="*/ 87312 h 2868172"/>
              <a:gd name="connsiteX261" fmla="*/ 314589 w 12192000"/>
              <a:gd name="connsiteY261" fmla="*/ 68262 h 2868172"/>
              <a:gd name="connsiteX262" fmla="*/ 351102 w 12192000"/>
              <a:gd name="connsiteY262" fmla="*/ 52387 h 2868172"/>
              <a:gd name="connsiteX263" fmla="*/ 392377 w 12192000"/>
              <a:gd name="connsiteY263" fmla="*/ 36512 h 2868172"/>
              <a:gd name="connsiteX264" fmla="*/ 438414 w 12192000"/>
              <a:gd name="connsiteY264" fmla="*/ 20637 h 2868172"/>
              <a:gd name="connsiteX265" fmla="*/ 490802 w 12192000"/>
              <a:gd name="connsiteY265" fmla="*/ 9525 h 2868172"/>
              <a:gd name="connsiteX266" fmla="*/ 551127 w 12192000"/>
              <a:gd name="connsiteY266" fmla="*/ 3175 h 286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</a:cxnLst>
            <a:rect l="l" t="t" r="r" b="b"/>
            <a:pathLst>
              <a:path w="12192000" h="286817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5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7" y="52387"/>
                </a:lnTo>
                <a:lnTo>
                  <a:pt x="5038989" y="68262"/>
                </a:lnTo>
                <a:lnTo>
                  <a:pt x="5077090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7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9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319047"/>
                </a:lnTo>
                <a:lnTo>
                  <a:pt x="12192000" y="885826"/>
                </a:lnTo>
                <a:lnTo>
                  <a:pt x="12192000" y="1030205"/>
                </a:lnTo>
                <a:lnTo>
                  <a:pt x="12192000" y="1787292"/>
                </a:lnTo>
                <a:lnTo>
                  <a:pt x="12192000" y="1931671"/>
                </a:lnTo>
                <a:lnTo>
                  <a:pt x="12191997" y="1931671"/>
                </a:lnTo>
                <a:lnTo>
                  <a:pt x="12191997" y="2868172"/>
                </a:lnTo>
                <a:lnTo>
                  <a:pt x="1" y="2868172"/>
                </a:lnTo>
                <a:lnTo>
                  <a:pt x="1" y="1931671"/>
                </a:lnTo>
                <a:lnTo>
                  <a:pt x="0" y="1931671"/>
                </a:lnTo>
                <a:lnTo>
                  <a:pt x="0" y="1787292"/>
                </a:lnTo>
                <a:lnTo>
                  <a:pt x="0" y="1030205"/>
                </a:lnTo>
                <a:lnTo>
                  <a:pt x="0" y="885826"/>
                </a:lnTo>
                <a:lnTo>
                  <a:pt x="0" y="319047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AAF22B-33EA-4C4F-85E0-D9AC5DE16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071" y="4107881"/>
            <a:ext cx="7993856" cy="869400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1575" b="1" i="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I always say I am Pablo Pineda and that I have Down syndrome. There is a big difference between 'having' and 'being.' 'Being' can crush you down and 'having' shows it is only one feature."</a:t>
            </a:r>
            <a:br>
              <a:rPr lang="en-US" sz="1575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575" b="1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1" name="Freeform: Shape 210">
            <a:extLst>
              <a:ext uri="{FF2B5EF4-FFF2-40B4-BE49-F238E27FC236}">
                <a16:creationId xmlns:a16="http://schemas.microsoft.com/office/drawing/2014/main" id="{FDA53CE5-675F-438B-901D-C2A484DA7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842477"/>
            <a:ext cx="9144000" cy="240443"/>
          </a:xfrm>
          <a:custGeom>
            <a:avLst/>
            <a:gdLst>
              <a:gd name="connsiteX0" fmla="*/ 619389 w 12192000"/>
              <a:gd name="connsiteY0" fmla="*/ 0 h 320590"/>
              <a:gd name="connsiteX1" fmla="*/ 687652 w 12192000"/>
              <a:gd name="connsiteY1" fmla="*/ 3175 h 320590"/>
              <a:gd name="connsiteX2" fmla="*/ 747977 w 12192000"/>
              <a:gd name="connsiteY2" fmla="*/ 9525 h 320590"/>
              <a:gd name="connsiteX3" fmla="*/ 800364 w 12192000"/>
              <a:gd name="connsiteY3" fmla="*/ 20637 h 320590"/>
              <a:gd name="connsiteX4" fmla="*/ 846402 w 12192000"/>
              <a:gd name="connsiteY4" fmla="*/ 36512 h 320590"/>
              <a:gd name="connsiteX5" fmla="*/ 887677 w 12192000"/>
              <a:gd name="connsiteY5" fmla="*/ 52387 h 320590"/>
              <a:gd name="connsiteX6" fmla="*/ 924189 w 12192000"/>
              <a:gd name="connsiteY6" fmla="*/ 68262 h 320590"/>
              <a:gd name="connsiteX7" fmla="*/ 962289 w 12192000"/>
              <a:gd name="connsiteY7" fmla="*/ 87312 h 320590"/>
              <a:gd name="connsiteX8" fmla="*/ 1000389 w 12192000"/>
              <a:gd name="connsiteY8" fmla="*/ 106362 h 320590"/>
              <a:gd name="connsiteX9" fmla="*/ 1036902 w 12192000"/>
              <a:gd name="connsiteY9" fmla="*/ 125412 h 320590"/>
              <a:gd name="connsiteX10" fmla="*/ 1078177 w 12192000"/>
              <a:gd name="connsiteY10" fmla="*/ 141287 h 320590"/>
              <a:gd name="connsiteX11" fmla="*/ 1124214 w 12192000"/>
              <a:gd name="connsiteY11" fmla="*/ 155575 h 320590"/>
              <a:gd name="connsiteX12" fmla="*/ 1176602 w 12192000"/>
              <a:gd name="connsiteY12" fmla="*/ 166687 h 320590"/>
              <a:gd name="connsiteX13" fmla="*/ 1236927 w 12192000"/>
              <a:gd name="connsiteY13" fmla="*/ 174625 h 320590"/>
              <a:gd name="connsiteX14" fmla="*/ 1305189 w 12192000"/>
              <a:gd name="connsiteY14" fmla="*/ 176212 h 320590"/>
              <a:gd name="connsiteX15" fmla="*/ 1373452 w 12192000"/>
              <a:gd name="connsiteY15" fmla="*/ 174625 h 320590"/>
              <a:gd name="connsiteX16" fmla="*/ 1433777 w 12192000"/>
              <a:gd name="connsiteY16" fmla="*/ 166687 h 320590"/>
              <a:gd name="connsiteX17" fmla="*/ 1486164 w 12192000"/>
              <a:gd name="connsiteY17" fmla="*/ 155575 h 320590"/>
              <a:gd name="connsiteX18" fmla="*/ 1532202 w 12192000"/>
              <a:gd name="connsiteY18" fmla="*/ 141287 h 320590"/>
              <a:gd name="connsiteX19" fmla="*/ 1573477 w 12192000"/>
              <a:gd name="connsiteY19" fmla="*/ 125412 h 320590"/>
              <a:gd name="connsiteX20" fmla="*/ 1609989 w 12192000"/>
              <a:gd name="connsiteY20" fmla="*/ 106362 h 320590"/>
              <a:gd name="connsiteX21" fmla="*/ 1648089 w 12192000"/>
              <a:gd name="connsiteY21" fmla="*/ 87312 h 320590"/>
              <a:gd name="connsiteX22" fmla="*/ 1686189 w 12192000"/>
              <a:gd name="connsiteY22" fmla="*/ 68262 h 320590"/>
              <a:gd name="connsiteX23" fmla="*/ 1722702 w 12192000"/>
              <a:gd name="connsiteY23" fmla="*/ 52387 h 320590"/>
              <a:gd name="connsiteX24" fmla="*/ 1763977 w 12192000"/>
              <a:gd name="connsiteY24" fmla="*/ 36512 h 320590"/>
              <a:gd name="connsiteX25" fmla="*/ 1810014 w 12192000"/>
              <a:gd name="connsiteY25" fmla="*/ 20637 h 320590"/>
              <a:gd name="connsiteX26" fmla="*/ 1862402 w 12192000"/>
              <a:gd name="connsiteY26" fmla="*/ 9525 h 320590"/>
              <a:gd name="connsiteX27" fmla="*/ 1922727 w 12192000"/>
              <a:gd name="connsiteY27" fmla="*/ 3175 h 320590"/>
              <a:gd name="connsiteX28" fmla="*/ 1990989 w 12192000"/>
              <a:gd name="connsiteY28" fmla="*/ 0 h 320590"/>
              <a:gd name="connsiteX29" fmla="*/ 2059252 w 12192000"/>
              <a:gd name="connsiteY29" fmla="*/ 3175 h 320590"/>
              <a:gd name="connsiteX30" fmla="*/ 2119577 w 12192000"/>
              <a:gd name="connsiteY30" fmla="*/ 9525 h 320590"/>
              <a:gd name="connsiteX31" fmla="*/ 2171964 w 12192000"/>
              <a:gd name="connsiteY31" fmla="*/ 20637 h 320590"/>
              <a:gd name="connsiteX32" fmla="*/ 2218002 w 12192000"/>
              <a:gd name="connsiteY32" fmla="*/ 36512 h 320590"/>
              <a:gd name="connsiteX33" fmla="*/ 2259277 w 12192000"/>
              <a:gd name="connsiteY33" fmla="*/ 52387 h 320590"/>
              <a:gd name="connsiteX34" fmla="*/ 2295789 w 12192000"/>
              <a:gd name="connsiteY34" fmla="*/ 68262 h 320590"/>
              <a:gd name="connsiteX35" fmla="*/ 2333889 w 12192000"/>
              <a:gd name="connsiteY35" fmla="*/ 87312 h 320590"/>
              <a:gd name="connsiteX36" fmla="*/ 2371989 w 12192000"/>
              <a:gd name="connsiteY36" fmla="*/ 106362 h 320590"/>
              <a:gd name="connsiteX37" fmla="*/ 2408502 w 12192000"/>
              <a:gd name="connsiteY37" fmla="*/ 125412 h 320590"/>
              <a:gd name="connsiteX38" fmla="*/ 2449777 w 12192000"/>
              <a:gd name="connsiteY38" fmla="*/ 141287 h 320590"/>
              <a:gd name="connsiteX39" fmla="*/ 2495814 w 12192000"/>
              <a:gd name="connsiteY39" fmla="*/ 155575 h 320590"/>
              <a:gd name="connsiteX40" fmla="*/ 2548202 w 12192000"/>
              <a:gd name="connsiteY40" fmla="*/ 166687 h 320590"/>
              <a:gd name="connsiteX41" fmla="*/ 2608527 w 12192000"/>
              <a:gd name="connsiteY41" fmla="*/ 174625 h 320590"/>
              <a:gd name="connsiteX42" fmla="*/ 2676789 w 12192000"/>
              <a:gd name="connsiteY42" fmla="*/ 176212 h 320590"/>
              <a:gd name="connsiteX43" fmla="*/ 2745052 w 12192000"/>
              <a:gd name="connsiteY43" fmla="*/ 174625 h 320590"/>
              <a:gd name="connsiteX44" fmla="*/ 2805377 w 12192000"/>
              <a:gd name="connsiteY44" fmla="*/ 166687 h 320590"/>
              <a:gd name="connsiteX45" fmla="*/ 2857764 w 12192000"/>
              <a:gd name="connsiteY45" fmla="*/ 155575 h 320590"/>
              <a:gd name="connsiteX46" fmla="*/ 2903802 w 12192000"/>
              <a:gd name="connsiteY46" fmla="*/ 141287 h 320590"/>
              <a:gd name="connsiteX47" fmla="*/ 2945077 w 12192000"/>
              <a:gd name="connsiteY47" fmla="*/ 125412 h 320590"/>
              <a:gd name="connsiteX48" fmla="*/ 2981589 w 12192000"/>
              <a:gd name="connsiteY48" fmla="*/ 106362 h 320590"/>
              <a:gd name="connsiteX49" fmla="*/ 3019689 w 12192000"/>
              <a:gd name="connsiteY49" fmla="*/ 87312 h 320590"/>
              <a:gd name="connsiteX50" fmla="*/ 3057789 w 12192000"/>
              <a:gd name="connsiteY50" fmla="*/ 68262 h 320590"/>
              <a:gd name="connsiteX51" fmla="*/ 3094302 w 12192000"/>
              <a:gd name="connsiteY51" fmla="*/ 52387 h 320590"/>
              <a:gd name="connsiteX52" fmla="*/ 3135577 w 12192000"/>
              <a:gd name="connsiteY52" fmla="*/ 36512 h 320590"/>
              <a:gd name="connsiteX53" fmla="*/ 3181614 w 12192000"/>
              <a:gd name="connsiteY53" fmla="*/ 20637 h 320590"/>
              <a:gd name="connsiteX54" fmla="*/ 3234002 w 12192000"/>
              <a:gd name="connsiteY54" fmla="*/ 9525 h 320590"/>
              <a:gd name="connsiteX55" fmla="*/ 3294327 w 12192000"/>
              <a:gd name="connsiteY55" fmla="*/ 3175 h 320590"/>
              <a:gd name="connsiteX56" fmla="*/ 3361002 w 12192000"/>
              <a:gd name="connsiteY56" fmla="*/ 0 h 320590"/>
              <a:gd name="connsiteX57" fmla="*/ 3430852 w 12192000"/>
              <a:gd name="connsiteY57" fmla="*/ 3175 h 320590"/>
              <a:gd name="connsiteX58" fmla="*/ 3491177 w 12192000"/>
              <a:gd name="connsiteY58" fmla="*/ 9525 h 320590"/>
              <a:gd name="connsiteX59" fmla="*/ 3543564 w 12192000"/>
              <a:gd name="connsiteY59" fmla="*/ 20637 h 320590"/>
              <a:gd name="connsiteX60" fmla="*/ 3589602 w 12192000"/>
              <a:gd name="connsiteY60" fmla="*/ 36512 h 320590"/>
              <a:gd name="connsiteX61" fmla="*/ 3630877 w 12192000"/>
              <a:gd name="connsiteY61" fmla="*/ 52387 h 320590"/>
              <a:gd name="connsiteX62" fmla="*/ 3667389 w 12192000"/>
              <a:gd name="connsiteY62" fmla="*/ 68262 h 320590"/>
              <a:gd name="connsiteX63" fmla="*/ 3705489 w 12192000"/>
              <a:gd name="connsiteY63" fmla="*/ 87312 h 320590"/>
              <a:gd name="connsiteX64" fmla="*/ 3743589 w 12192000"/>
              <a:gd name="connsiteY64" fmla="*/ 106362 h 320590"/>
              <a:gd name="connsiteX65" fmla="*/ 3780102 w 12192000"/>
              <a:gd name="connsiteY65" fmla="*/ 125412 h 320590"/>
              <a:gd name="connsiteX66" fmla="*/ 3821377 w 12192000"/>
              <a:gd name="connsiteY66" fmla="*/ 141287 h 320590"/>
              <a:gd name="connsiteX67" fmla="*/ 3867414 w 12192000"/>
              <a:gd name="connsiteY67" fmla="*/ 155575 h 320590"/>
              <a:gd name="connsiteX68" fmla="*/ 3919802 w 12192000"/>
              <a:gd name="connsiteY68" fmla="*/ 166687 h 320590"/>
              <a:gd name="connsiteX69" fmla="*/ 3980127 w 12192000"/>
              <a:gd name="connsiteY69" fmla="*/ 174625 h 320590"/>
              <a:gd name="connsiteX70" fmla="*/ 4048389 w 12192000"/>
              <a:gd name="connsiteY70" fmla="*/ 176212 h 320590"/>
              <a:gd name="connsiteX71" fmla="*/ 4116652 w 12192000"/>
              <a:gd name="connsiteY71" fmla="*/ 174625 h 320590"/>
              <a:gd name="connsiteX72" fmla="*/ 4176977 w 12192000"/>
              <a:gd name="connsiteY72" fmla="*/ 166687 h 320590"/>
              <a:gd name="connsiteX73" fmla="*/ 4229364 w 12192000"/>
              <a:gd name="connsiteY73" fmla="*/ 155575 h 320590"/>
              <a:gd name="connsiteX74" fmla="*/ 4275402 w 12192000"/>
              <a:gd name="connsiteY74" fmla="*/ 141287 h 320590"/>
              <a:gd name="connsiteX75" fmla="*/ 4316677 w 12192000"/>
              <a:gd name="connsiteY75" fmla="*/ 125412 h 320590"/>
              <a:gd name="connsiteX76" fmla="*/ 4353189 w 12192000"/>
              <a:gd name="connsiteY76" fmla="*/ 106362 h 320590"/>
              <a:gd name="connsiteX77" fmla="*/ 4429389 w 12192000"/>
              <a:gd name="connsiteY77" fmla="*/ 68262 h 320590"/>
              <a:gd name="connsiteX78" fmla="*/ 4465902 w 12192000"/>
              <a:gd name="connsiteY78" fmla="*/ 52387 h 320590"/>
              <a:gd name="connsiteX79" fmla="*/ 4507177 w 12192000"/>
              <a:gd name="connsiteY79" fmla="*/ 36512 h 320590"/>
              <a:gd name="connsiteX80" fmla="*/ 4553215 w 12192000"/>
              <a:gd name="connsiteY80" fmla="*/ 20637 h 320590"/>
              <a:gd name="connsiteX81" fmla="*/ 4605602 w 12192000"/>
              <a:gd name="connsiteY81" fmla="*/ 9525 h 320590"/>
              <a:gd name="connsiteX82" fmla="*/ 4665928 w 12192000"/>
              <a:gd name="connsiteY82" fmla="*/ 3175 h 320590"/>
              <a:gd name="connsiteX83" fmla="*/ 4734189 w 12192000"/>
              <a:gd name="connsiteY83" fmla="*/ 0 h 320590"/>
              <a:gd name="connsiteX84" fmla="*/ 4802453 w 12192000"/>
              <a:gd name="connsiteY84" fmla="*/ 3175 h 320590"/>
              <a:gd name="connsiteX85" fmla="*/ 4862777 w 12192000"/>
              <a:gd name="connsiteY85" fmla="*/ 9525 h 320590"/>
              <a:gd name="connsiteX86" fmla="*/ 4915165 w 12192000"/>
              <a:gd name="connsiteY86" fmla="*/ 20637 h 320590"/>
              <a:gd name="connsiteX87" fmla="*/ 4961201 w 12192000"/>
              <a:gd name="connsiteY87" fmla="*/ 36512 h 320590"/>
              <a:gd name="connsiteX88" fmla="*/ 5002477 w 12192000"/>
              <a:gd name="connsiteY88" fmla="*/ 52387 h 320590"/>
              <a:gd name="connsiteX89" fmla="*/ 5038989 w 12192000"/>
              <a:gd name="connsiteY89" fmla="*/ 68262 h 320590"/>
              <a:gd name="connsiteX90" fmla="*/ 5077090 w 12192000"/>
              <a:gd name="connsiteY90" fmla="*/ 87312 h 320590"/>
              <a:gd name="connsiteX91" fmla="*/ 5115189 w 12192000"/>
              <a:gd name="connsiteY91" fmla="*/ 106362 h 320590"/>
              <a:gd name="connsiteX92" fmla="*/ 5151701 w 12192000"/>
              <a:gd name="connsiteY92" fmla="*/ 125412 h 320590"/>
              <a:gd name="connsiteX93" fmla="*/ 5192977 w 12192000"/>
              <a:gd name="connsiteY93" fmla="*/ 141287 h 320590"/>
              <a:gd name="connsiteX94" fmla="*/ 5239014 w 12192000"/>
              <a:gd name="connsiteY94" fmla="*/ 155575 h 320590"/>
              <a:gd name="connsiteX95" fmla="*/ 5291401 w 12192000"/>
              <a:gd name="connsiteY95" fmla="*/ 166687 h 320590"/>
              <a:gd name="connsiteX96" fmla="*/ 5351727 w 12192000"/>
              <a:gd name="connsiteY96" fmla="*/ 174625 h 320590"/>
              <a:gd name="connsiteX97" fmla="*/ 5410199 w 12192000"/>
              <a:gd name="connsiteY97" fmla="*/ 175985 h 320590"/>
              <a:gd name="connsiteX98" fmla="*/ 5468671 w 12192000"/>
              <a:gd name="connsiteY98" fmla="*/ 174625 h 320590"/>
              <a:gd name="connsiteX99" fmla="*/ 5528996 w 12192000"/>
              <a:gd name="connsiteY99" fmla="*/ 166687 h 320590"/>
              <a:gd name="connsiteX100" fmla="*/ 5581383 w 12192000"/>
              <a:gd name="connsiteY100" fmla="*/ 155575 h 320590"/>
              <a:gd name="connsiteX101" fmla="*/ 5627421 w 12192000"/>
              <a:gd name="connsiteY101" fmla="*/ 141287 h 320590"/>
              <a:gd name="connsiteX102" fmla="*/ 5668696 w 12192000"/>
              <a:gd name="connsiteY102" fmla="*/ 125412 h 320590"/>
              <a:gd name="connsiteX103" fmla="*/ 5705209 w 12192000"/>
              <a:gd name="connsiteY103" fmla="*/ 106362 h 320590"/>
              <a:gd name="connsiteX104" fmla="*/ 5743308 w 12192000"/>
              <a:gd name="connsiteY104" fmla="*/ 87312 h 320590"/>
              <a:gd name="connsiteX105" fmla="*/ 5781408 w 12192000"/>
              <a:gd name="connsiteY105" fmla="*/ 68262 h 320590"/>
              <a:gd name="connsiteX106" fmla="*/ 5817921 w 12192000"/>
              <a:gd name="connsiteY106" fmla="*/ 52387 h 320590"/>
              <a:gd name="connsiteX107" fmla="*/ 5859196 w 12192000"/>
              <a:gd name="connsiteY107" fmla="*/ 36512 h 320590"/>
              <a:gd name="connsiteX108" fmla="*/ 5905234 w 12192000"/>
              <a:gd name="connsiteY108" fmla="*/ 20637 h 320590"/>
              <a:gd name="connsiteX109" fmla="*/ 5957621 w 12192000"/>
              <a:gd name="connsiteY109" fmla="*/ 9525 h 320590"/>
              <a:gd name="connsiteX110" fmla="*/ 6017947 w 12192000"/>
              <a:gd name="connsiteY110" fmla="*/ 3175 h 320590"/>
              <a:gd name="connsiteX111" fmla="*/ 6086209 w 12192000"/>
              <a:gd name="connsiteY111" fmla="*/ 0 h 320590"/>
              <a:gd name="connsiteX112" fmla="*/ 6095999 w 12192000"/>
              <a:gd name="connsiteY112" fmla="*/ 455 h 320590"/>
              <a:gd name="connsiteX113" fmla="*/ 6105789 w 12192000"/>
              <a:gd name="connsiteY113" fmla="*/ 0 h 320590"/>
              <a:gd name="connsiteX114" fmla="*/ 6174052 w 12192000"/>
              <a:gd name="connsiteY114" fmla="*/ 3175 h 320590"/>
              <a:gd name="connsiteX115" fmla="*/ 6234377 w 12192000"/>
              <a:gd name="connsiteY115" fmla="*/ 9525 h 320590"/>
              <a:gd name="connsiteX116" fmla="*/ 6286764 w 12192000"/>
              <a:gd name="connsiteY116" fmla="*/ 20637 h 320590"/>
              <a:gd name="connsiteX117" fmla="*/ 6332802 w 12192000"/>
              <a:gd name="connsiteY117" fmla="*/ 36512 h 320590"/>
              <a:gd name="connsiteX118" fmla="*/ 6374077 w 12192000"/>
              <a:gd name="connsiteY118" fmla="*/ 52387 h 320590"/>
              <a:gd name="connsiteX119" fmla="*/ 6410589 w 12192000"/>
              <a:gd name="connsiteY119" fmla="*/ 68262 h 320590"/>
              <a:gd name="connsiteX120" fmla="*/ 6448689 w 12192000"/>
              <a:gd name="connsiteY120" fmla="*/ 87312 h 320590"/>
              <a:gd name="connsiteX121" fmla="*/ 6486789 w 12192000"/>
              <a:gd name="connsiteY121" fmla="*/ 106362 h 320590"/>
              <a:gd name="connsiteX122" fmla="*/ 6523302 w 12192000"/>
              <a:gd name="connsiteY122" fmla="*/ 125412 h 320590"/>
              <a:gd name="connsiteX123" fmla="*/ 6564577 w 12192000"/>
              <a:gd name="connsiteY123" fmla="*/ 141287 h 320590"/>
              <a:gd name="connsiteX124" fmla="*/ 6610614 w 12192000"/>
              <a:gd name="connsiteY124" fmla="*/ 155575 h 320590"/>
              <a:gd name="connsiteX125" fmla="*/ 6663002 w 12192000"/>
              <a:gd name="connsiteY125" fmla="*/ 166687 h 320590"/>
              <a:gd name="connsiteX126" fmla="*/ 6723327 w 12192000"/>
              <a:gd name="connsiteY126" fmla="*/ 174625 h 320590"/>
              <a:gd name="connsiteX127" fmla="*/ 6781799 w 12192000"/>
              <a:gd name="connsiteY127" fmla="*/ 175985 h 320590"/>
              <a:gd name="connsiteX128" fmla="*/ 6840271 w 12192000"/>
              <a:gd name="connsiteY128" fmla="*/ 174625 h 320590"/>
              <a:gd name="connsiteX129" fmla="*/ 6900596 w 12192000"/>
              <a:gd name="connsiteY129" fmla="*/ 166687 h 320590"/>
              <a:gd name="connsiteX130" fmla="*/ 6952983 w 12192000"/>
              <a:gd name="connsiteY130" fmla="*/ 155575 h 320590"/>
              <a:gd name="connsiteX131" fmla="*/ 6999021 w 12192000"/>
              <a:gd name="connsiteY131" fmla="*/ 141287 h 320590"/>
              <a:gd name="connsiteX132" fmla="*/ 7040296 w 12192000"/>
              <a:gd name="connsiteY132" fmla="*/ 125412 h 320590"/>
              <a:gd name="connsiteX133" fmla="*/ 7076808 w 12192000"/>
              <a:gd name="connsiteY133" fmla="*/ 106362 h 320590"/>
              <a:gd name="connsiteX134" fmla="*/ 7114908 w 12192000"/>
              <a:gd name="connsiteY134" fmla="*/ 87312 h 320590"/>
              <a:gd name="connsiteX135" fmla="*/ 7153008 w 12192000"/>
              <a:gd name="connsiteY135" fmla="*/ 68262 h 320590"/>
              <a:gd name="connsiteX136" fmla="*/ 7189521 w 12192000"/>
              <a:gd name="connsiteY136" fmla="*/ 52387 h 320590"/>
              <a:gd name="connsiteX137" fmla="*/ 7230796 w 12192000"/>
              <a:gd name="connsiteY137" fmla="*/ 36512 h 320590"/>
              <a:gd name="connsiteX138" fmla="*/ 7276833 w 12192000"/>
              <a:gd name="connsiteY138" fmla="*/ 20637 h 320590"/>
              <a:gd name="connsiteX139" fmla="*/ 7329221 w 12192000"/>
              <a:gd name="connsiteY139" fmla="*/ 9525 h 320590"/>
              <a:gd name="connsiteX140" fmla="*/ 7389546 w 12192000"/>
              <a:gd name="connsiteY140" fmla="*/ 3175 h 320590"/>
              <a:gd name="connsiteX141" fmla="*/ 7457808 w 12192000"/>
              <a:gd name="connsiteY141" fmla="*/ 0 h 320590"/>
              <a:gd name="connsiteX142" fmla="*/ 7526071 w 12192000"/>
              <a:gd name="connsiteY142" fmla="*/ 3175 h 320590"/>
              <a:gd name="connsiteX143" fmla="*/ 7586396 w 12192000"/>
              <a:gd name="connsiteY143" fmla="*/ 9525 h 320590"/>
              <a:gd name="connsiteX144" fmla="*/ 7638783 w 12192000"/>
              <a:gd name="connsiteY144" fmla="*/ 20637 h 320590"/>
              <a:gd name="connsiteX145" fmla="*/ 7684821 w 12192000"/>
              <a:gd name="connsiteY145" fmla="*/ 36512 h 320590"/>
              <a:gd name="connsiteX146" fmla="*/ 7726096 w 12192000"/>
              <a:gd name="connsiteY146" fmla="*/ 52387 h 320590"/>
              <a:gd name="connsiteX147" fmla="*/ 7762608 w 12192000"/>
              <a:gd name="connsiteY147" fmla="*/ 68262 h 320590"/>
              <a:gd name="connsiteX148" fmla="*/ 7800708 w 12192000"/>
              <a:gd name="connsiteY148" fmla="*/ 87312 h 320590"/>
              <a:gd name="connsiteX149" fmla="*/ 7838808 w 12192000"/>
              <a:gd name="connsiteY149" fmla="*/ 106362 h 320590"/>
              <a:gd name="connsiteX150" fmla="*/ 7875321 w 12192000"/>
              <a:gd name="connsiteY150" fmla="*/ 125412 h 320590"/>
              <a:gd name="connsiteX151" fmla="*/ 7916596 w 12192000"/>
              <a:gd name="connsiteY151" fmla="*/ 141287 h 320590"/>
              <a:gd name="connsiteX152" fmla="*/ 7962633 w 12192000"/>
              <a:gd name="connsiteY152" fmla="*/ 155575 h 320590"/>
              <a:gd name="connsiteX153" fmla="*/ 8015021 w 12192000"/>
              <a:gd name="connsiteY153" fmla="*/ 166687 h 320590"/>
              <a:gd name="connsiteX154" fmla="*/ 8075346 w 12192000"/>
              <a:gd name="connsiteY154" fmla="*/ 174625 h 320590"/>
              <a:gd name="connsiteX155" fmla="*/ 8143608 w 12192000"/>
              <a:gd name="connsiteY155" fmla="*/ 176212 h 320590"/>
              <a:gd name="connsiteX156" fmla="*/ 8211871 w 12192000"/>
              <a:gd name="connsiteY156" fmla="*/ 174625 h 320590"/>
              <a:gd name="connsiteX157" fmla="*/ 8272196 w 12192000"/>
              <a:gd name="connsiteY157" fmla="*/ 166687 h 320590"/>
              <a:gd name="connsiteX158" fmla="*/ 8324583 w 12192000"/>
              <a:gd name="connsiteY158" fmla="*/ 155575 h 320590"/>
              <a:gd name="connsiteX159" fmla="*/ 8370621 w 12192000"/>
              <a:gd name="connsiteY159" fmla="*/ 141287 h 320590"/>
              <a:gd name="connsiteX160" fmla="*/ 8411896 w 12192000"/>
              <a:gd name="connsiteY160" fmla="*/ 125412 h 320590"/>
              <a:gd name="connsiteX161" fmla="*/ 8448408 w 12192000"/>
              <a:gd name="connsiteY161" fmla="*/ 106362 h 320590"/>
              <a:gd name="connsiteX162" fmla="*/ 8486508 w 12192000"/>
              <a:gd name="connsiteY162" fmla="*/ 87312 h 320590"/>
              <a:gd name="connsiteX163" fmla="*/ 8524608 w 12192000"/>
              <a:gd name="connsiteY163" fmla="*/ 68262 h 320590"/>
              <a:gd name="connsiteX164" fmla="*/ 8561120 w 12192000"/>
              <a:gd name="connsiteY164" fmla="*/ 52387 h 320590"/>
              <a:gd name="connsiteX165" fmla="*/ 8602396 w 12192000"/>
              <a:gd name="connsiteY165" fmla="*/ 36512 h 320590"/>
              <a:gd name="connsiteX166" fmla="*/ 8648432 w 12192000"/>
              <a:gd name="connsiteY166" fmla="*/ 20637 h 320590"/>
              <a:gd name="connsiteX167" fmla="*/ 8700820 w 12192000"/>
              <a:gd name="connsiteY167" fmla="*/ 9525 h 320590"/>
              <a:gd name="connsiteX168" fmla="*/ 8761146 w 12192000"/>
              <a:gd name="connsiteY168" fmla="*/ 3175 h 320590"/>
              <a:gd name="connsiteX169" fmla="*/ 8827820 w 12192000"/>
              <a:gd name="connsiteY169" fmla="*/ 0 h 320590"/>
              <a:gd name="connsiteX170" fmla="*/ 8897670 w 12192000"/>
              <a:gd name="connsiteY170" fmla="*/ 3175 h 320590"/>
              <a:gd name="connsiteX171" fmla="*/ 8957996 w 12192000"/>
              <a:gd name="connsiteY171" fmla="*/ 9525 h 320590"/>
              <a:gd name="connsiteX172" fmla="*/ 9010382 w 12192000"/>
              <a:gd name="connsiteY172" fmla="*/ 20637 h 320590"/>
              <a:gd name="connsiteX173" fmla="*/ 9056420 w 12192000"/>
              <a:gd name="connsiteY173" fmla="*/ 36512 h 320590"/>
              <a:gd name="connsiteX174" fmla="*/ 9097696 w 12192000"/>
              <a:gd name="connsiteY174" fmla="*/ 52387 h 320590"/>
              <a:gd name="connsiteX175" fmla="*/ 9134208 w 12192000"/>
              <a:gd name="connsiteY175" fmla="*/ 68262 h 320590"/>
              <a:gd name="connsiteX176" fmla="*/ 9172308 w 12192000"/>
              <a:gd name="connsiteY176" fmla="*/ 87312 h 320590"/>
              <a:gd name="connsiteX177" fmla="*/ 9210408 w 12192000"/>
              <a:gd name="connsiteY177" fmla="*/ 106362 h 320590"/>
              <a:gd name="connsiteX178" fmla="*/ 9246920 w 12192000"/>
              <a:gd name="connsiteY178" fmla="*/ 125412 h 320590"/>
              <a:gd name="connsiteX179" fmla="*/ 9288196 w 12192000"/>
              <a:gd name="connsiteY179" fmla="*/ 141287 h 320590"/>
              <a:gd name="connsiteX180" fmla="*/ 9334232 w 12192000"/>
              <a:gd name="connsiteY180" fmla="*/ 155575 h 320590"/>
              <a:gd name="connsiteX181" fmla="*/ 9386620 w 12192000"/>
              <a:gd name="connsiteY181" fmla="*/ 166687 h 320590"/>
              <a:gd name="connsiteX182" fmla="*/ 9446946 w 12192000"/>
              <a:gd name="connsiteY182" fmla="*/ 174625 h 320590"/>
              <a:gd name="connsiteX183" fmla="*/ 9515208 w 12192000"/>
              <a:gd name="connsiteY183" fmla="*/ 176212 h 320590"/>
              <a:gd name="connsiteX184" fmla="*/ 9583470 w 12192000"/>
              <a:gd name="connsiteY184" fmla="*/ 174625 h 320590"/>
              <a:gd name="connsiteX185" fmla="*/ 9643796 w 12192000"/>
              <a:gd name="connsiteY185" fmla="*/ 166687 h 320590"/>
              <a:gd name="connsiteX186" fmla="*/ 9696182 w 12192000"/>
              <a:gd name="connsiteY186" fmla="*/ 155575 h 320590"/>
              <a:gd name="connsiteX187" fmla="*/ 9742220 w 12192000"/>
              <a:gd name="connsiteY187" fmla="*/ 141287 h 320590"/>
              <a:gd name="connsiteX188" fmla="*/ 9783496 w 12192000"/>
              <a:gd name="connsiteY188" fmla="*/ 125412 h 320590"/>
              <a:gd name="connsiteX189" fmla="*/ 9820008 w 12192000"/>
              <a:gd name="connsiteY189" fmla="*/ 106362 h 320590"/>
              <a:gd name="connsiteX190" fmla="*/ 9896208 w 12192000"/>
              <a:gd name="connsiteY190" fmla="*/ 68262 h 320590"/>
              <a:gd name="connsiteX191" fmla="*/ 9932720 w 12192000"/>
              <a:gd name="connsiteY191" fmla="*/ 52387 h 320590"/>
              <a:gd name="connsiteX192" fmla="*/ 9973996 w 12192000"/>
              <a:gd name="connsiteY192" fmla="*/ 36512 h 320590"/>
              <a:gd name="connsiteX193" fmla="*/ 10020032 w 12192000"/>
              <a:gd name="connsiteY193" fmla="*/ 20637 h 320590"/>
              <a:gd name="connsiteX194" fmla="*/ 10072420 w 12192000"/>
              <a:gd name="connsiteY194" fmla="*/ 9525 h 320590"/>
              <a:gd name="connsiteX195" fmla="*/ 10132746 w 12192000"/>
              <a:gd name="connsiteY195" fmla="*/ 3175 h 320590"/>
              <a:gd name="connsiteX196" fmla="*/ 10201008 w 12192000"/>
              <a:gd name="connsiteY196" fmla="*/ 0 h 320590"/>
              <a:gd name="connsiteX197" fmla="*/ 10269270 w 12192000"/>
              <a:gd name="connsiteY197" fmla="*/ 3175 h 320590"/>
              <a:gd name="connsiteX198" fmla="*/ 10329596 w 12192000"/>
              <a:gd name="connsiteY198" fmla="*/ 9525 h 320590"/>
              <a:gd name="connsiteX199" fmla="*/ 10381982 w 12192000"/>
              <a:gd name="connsiteY199" fmla="*/ 20637 h 320590"/>
              <a:gd name="connsiteX200" fmla="*/ 10428020 w 12192000"/>
              <a:gd name="connsiteY200" fmla="*/ 36512 h 320590"/>
              <a:gd name="connsiteX201" fmla="*/ 10469296 w 12192000"/>
              <a:gd name="connsiteY201" fmla="*/ 52387 h 320590"/>
              <a:gd name="connsiteX202" fmla="*/ 10505808 w 12192000"/>
              <a:gd name="connsiteY202" fmla="*/ 68262 h 320590"/>
              <a:gd name="connsiteX203" fmla="*/ 10543908 w 12192000"/>
              <a:gd name="connsiteY203" fmla="*/ 87312 h 320590"/>
              <a:gd name="connsiteX204" fmla="*/ 10582008 w 12192000"/>
              <a:gd name="connsiteY204" fmla="*/ 106362 h 320590"/>
              <a:gd name="connsiteX205" fmla="*/ 10618520 w 12192000"/>
              <a:gd name="connsiteY205" fmla="*/ 125412 h 320590"/>
              <a:gd name="connsiteX206" fmla="*/ 10659796 w 12192000"/>
              <a:gd name="connsiteY206" fmla="*/ 141287 h 320590"/>
              <a:gd name="connsiteX207" fmla="*/ 10705832 w 12192000"/>
              <a:gd name="connsiteY207" fmla="*/ 155575 h 320590"/>
              <a:gd name="connsiteX208" fmla="*/ 10758220 w 12192000"/>
              <a:gd name="connsiteY208" fmla="*/ 166687 h 320590"/>
              <a:gd name="connsiteX209" fmla="*/ 10818546 w 12192000"/>
              <a:gd name="connsiteY209" fmla="*/ 174625 h 320590"/>
              <a:gd name="connsiteX210" fmla="*/ 10886808 w 12192000"/>
              <a:gd name="connsiteY210" fmla="*/ 176212 h 320590"/>
              <a:gd name="connsiteX211" fmla="*/ 10955070 w 12192000"/>
              <a:gd name="connsiteY211" fmla="*/ 174625 h 320590"/>
              <a:gd name="connsiteX212" fmla="*/ 11015396 w 12192000"/>
              <a:gd name="connsiteY212" fmla="*/ 166687 h 320590"/>
              <a:gd name="connsiteX213" fmla="*/ 11067782 w 12192000"/>
              <a:gd name="connsiteY213" fmla="*/ 155575 h 320590"/>
              <a:gd name="connsiteX214" fmla="*/ 11113820 w 12192000"/>
              <a:gd name="connsiteY214" fmla="*/ 141287 h 320590"/>
              <a:gd name="connsiteX215" fmla="*/ 11155096 w 12192000"/>
              <a:gd name="connsiteY215" fmla="*/ 125412 h 320590"/>
              <a:gd name="connsiteX216" fmla="*/ 11191608 w 12192000"/>
              <a:gd name="connsiteY216" fmla="*/ 106362 h 320590"/>
              <a:gd name="connsiteX217" fmla="*/ 11229708 w 12192000"/>
              <a:gd name="connsiteY217" fmla="*/ 87312 h 320590"/>
              <a:gd name="connsiteX218" fmla="*/ 11267808 w 12192000"/>
              <a:gd name="connsiteY218" fmla="*/ 68262 h 320590"/>
              <a:gd name="connsiteX219" fmla="*/ 11304320 w 12192000"/>
              <a:gd name="connsiteY219" fmla="*/ 52387 h 320590"/>
              <a:gd name="connsiteX220" fmla="*/ 11345596 w 12192000"/>
              <a:gd name="connsiteY220" fmla="*/ 36512 h 320590"/>
              <a:gd name="connsiteX221" fmla="*/ 11391632 w 12192000"/>
              <a:gd name="connsiteY221" fmla="*/ 20637 h 320590"/>
              <a:gd name="connsiteX222" fmla="*/ 11444020 w 12192000"/>
              <a:gd name="connsiteY222" fmla="*/ 9525 h 320590"/>
              <a:gd name="connsiteX223" fmla="*/ 11504346 w 12192000"/>
              <a:gd name="connsiteY223" fmla="*/ 3175 h 320590"/>
              <a:gd name="connsiteX224" fmla="*/ 11572608 w 12192000"/>
              <a:gd name="connsiteY224" fmla="*/ 0 h 320590"/>
              <a:gd name="connsiteX225" fmla="*/ 11640870 w 12192000"/>
              <a:gd name="connsiteY225" fmla="*/ 3175 h 320590"/>
              <a:gd name="connsiteX226" fmla="*/ 11701196 w 12192000"/>
              <a:gd name="connsiteY226" fmla="*/ 9525 h 320590"/>
              <a:gd name="connsiteX227" fmla="*/ 11753582 w 12192000"/>
              <a:gd name="connsiteY227" fmla="*/ 20637 h 320590"/>
              <a:gd name="connsiteX228" fmla="*/ 11799620 w 12192000"/>
              <a:gd name="connsiteY228" fmla="*/ 36512 h 320590"/>
              <a:gd name="connsiteX229" fmla="*/ 11840896 w 12192000"/>
              <a:gd name="connsiteY229" fmla="*/ 52387 h 320590"/>
              <a:gd name="connsiteX230" fmla="*/ 11877408 w 12192000"/>
              <a:gd name="connsiteY230" fmla="*/ 68262 h 320590"/>
              <a:gd name="connsiteX231" fmla="*/ 11915508 w 12192000"/>
              <a:gd name="connsiteY231" fmla="*/ 87312 h 320590"/>
              <a:gd name="connsiteX232" fmla="*/ 11953608 w 12192000"/>
              <a:gd name="connsiteY232" fmla="*/ 106362 h 320590"/>
              <a:gd name="connsiteX233" fmla="*/ 11990120 w 12192000"/>
              <a:gd name="connsiteY233" fmla="*/ 125412 h 320590"/>
              <a:gd name="connsiteX234" fmla="*/ 12031396 w 12192000"/>
              <a:gd name="connsiteY234" fmla="*/ 141287 h 320590"/>
              <a:gd name="connsiteX235" fmla="*/ 12077432 w 12192000"/>
              <a:gd name="connsiteY235" fmla="*/ 155575 h 320590"/>
              <a:gd name="connsiteX236" fmla="*/ 12129820 w 12192000"/>
              <a:gd name="connsiteY236" fmla="*/ 166688 h 320590"/>
              <a:gd name="connsiteX237" fmla="*/ 12190146 w 12192000"/>
              <a:gd name="connsiteY237" fmla="*/ 174625 h 320590"/>
              <a:gd name="connsiteX238" fmla="*/ 12192000 w 12192000"/>
              <a:gd name="connsiteY238" fmla="*/ 174668 h 320590"/>
              <a:gd name="connsiteX239" fmla="*/ 12192000 w 12192000"/>
              <a:gd name="connsiteY239" fmla="*/ 319046 h 320590"/>
              <a:gd name="connsiteX240" fmla="*/ 12190146 w 12192000"/>
              <a:gd name="connsiteY240" fmla="*/ 319003 h 320590"/>
              <a:gd name="connsiteX241" fmla="*/ 12129820 w 12192000"/>
              <a:gd name="connsiteY241" fmla="*/ 311066 h 320590"/>
              <a:gd name="connsiteX242" fmla="*/ 12077432 w 12192000"/>
              <a:gd name="connsiteY242" fmla="*/ 299953 h 320590"/>
              <a:gd name="connsiteX243" fmla="*/ 12031396 w 12192000"/>
              <a:gd name="connsiteY243" fmla="*/ 285665 h 320590"/>
              <a:gd name="connsiteX244" fmla="*/ 11990120 w 12192000"/>
              <a:gd name="connsiteY244" fmla="*/ 269790 h 320590"/>
              <a:gd name="connsiteX245" fmla="*/ 11953608 w 12192000"/>
              <a:gd name="connsiteY245" fmla="*/ 250740 h 320590"/>
              <a:gd name="connsiteX246" fmla="*/ 11915508 w 12192000"/>
              <a:gd name="connsiteY246" fmla="*/ 231690 h 320590"/>
              <a:gd name="connsiteX247" fmla="*/ 11877408 w 12192000"/>
              <a:gd name="connsiteY247" fmla="*/ 212640 h 320590"/>
              <a:gd name="connsiteX248" fmla="*/ 11840896 w 12192000"/>
              <a:gd name="connsiteY248" fmla="*/ 196765 h 320590"/>
              <a:gd name="connsiteX249" fmla="*/ 11799620 w 12192000"/>
              <a:gd name="connsiteY249" fmla="*/ 180890 h 320590"/>
              <a:gd name="connsiteX250" fmla="*/ 11753582 w 12192000"/>
              <a:gd name="connsiteY250" fmla="*/ 165015 h 320590"/>
              <a:gd name="connsiteX251" fmla="*/ 11701196 w 12192000"/>
              <a:gd name="connsiteY251" fmla="*/ 153903 h 320590"/>
              <a:gd name="connsiteX252" fmla="*/ 11640870 w 12192000"/>
              <a:gd name="connsiteY252" fmla="*/ 147553 h 320590"/>
              <a:gd name="connsiteX253" fmla="*/ 11572608 w 12192000"/>
              <a:gd name="connsiteY253" fmla="*/ 144378 h 320590"/>
              <a:gd name="connsiteX254" fmla="*/ 11504346 w 12192000"/>
              <a:gd name="connsiteY254" fmla="*/ 147553 h 320590"/>
              <a:gd name="connsiteX255" fmla="*/ 11444020 w 12192000"/>
              <a:gd name="connsiteY255" fmla="*/ 153903 h 320590"/>
              <a:gd name="connsiteX256" fmla="*/ 11391632 w 12192000"/>
              <a:gd name="connsiteY256" fmla="*/ 165015 h 320590"/>
              <a:gd name="connsiteX257" fmla="*/ 11345596 w 12192000"/>
              <a:gd name="connsiteY257" fmla="*/ 180890 h 320590"/>
              <a:gd name="connsiteX258" fmla="*/ 11304320 w 12192000"/>
              <a:gd name="connsiteY258" fmla="*/ 196765 h 320590"/>
              <a:gd name="connsiteX259" fmla="*/ 11267808 w 12192000"/>
              <a:gd name="connsiteY259" fmla="*/ 212640 h 320590"/>
              <a:gd name="connsiteX260" fmla="*/ 11229708 w 12192000"/>
              <a:gd name="connsiteY260" fmla="*/ 231690 h 320590"/>
              <a:gd name="connsiteX261" fmla="*/ 11191608 w 12192000"/>
              <a:gd name="connsiteY261" fmla="*/ 250740 h 320590"/>
              <a:gd name="connsiteX262" fmla="*/ 11155096 w 12192000"/>
              <a:gd name="connsiteY262" fmla="*/ 269790 h 320590"/>
              <a:gd name="connsiteX263" fmla="*/ 11113820 w 12192000"/>
              <a:gd name="connsiteY263" fmla="*/ 285665 h 320590"/>
              <a:gd name="connsiteX264" fmla="*/ 11067782 w 12192000"/>
              <a:gd name="connsiteY264" fmla="*/ 299953 h 320590"/>
              <a:gd name="connsiteX265" fmla="*/ 11015396 w 12192000"/>
              <a:gd name="connsiteY265" fmla="*/ 311065 h 320590"/>
              <a:gd name="connsiteX266" fmla="*/ 10955070 w 12192000"/>
              <a:gd name="connsiteY266" fmla="*/ 319003 h 320590"/>
              <a:gd name="connsiteX267" fmla="*/ 10886808 w 12192000"/>
              <a:gd name="connsiteY267" fmla="*/ 320590 h 320590"/>
              <a:gd name="connsiteX268" fmla="*/ 10818546 w 12192000"/>
              <a:gd name="connsiteY268" fmla="*/ 319003 h 320590"/>
              <a:gd name="connsiteX269" fmla="*/ 10758220 w 12192000"/>
              <a:gd name="connsiteY269" fmla="*/ 311065 h 320590"/>
              <a:gd name="connsiteX270" fmla="*/ 10705832 w 12192000"/>
              <a:gd name="connsiteY270" fmla="*/ 299953 h 320590"/>
              <a:gd name="connsiteX271" fmla="*/ 10659796 w 12192000"/>
              <a:gd name="connsiteY271" fmla="*/ 285665 h 320590"/>
              <a:gd name="connsiteX272" fmla="*/ 10618520 w 12192000"/>
              <a:gd name="connsiteY272" fmla="*/ 269790 h 320590"/>
              <a:gd name="connsiteX273" fmla="*/ 10582008 w 12192000"/>
              <a:gd name="connsiteY273" fmla="*/ 250740 h 320590"/>
              <a:gd name="connsiteX274" fmla="*/ 10543908 w 12192000"/>
              <a:gd name="connsiteY274" fmla="*/ 231690 h 320590"/>
              <a:gd name="connsiteX275" fmla="*/ 10505808 w 12192000"/>
              <a:gd name="connsiteY275" fmla="*/ 212640 h 320590"/>
              <a:gd name="connsiteX276" fmla="*/ 10469296 w 12192000"/>
              <a:gd name="connsiteY276" fmla="*/ 196765 h 320590"/>
              <a:gd name="connsiteX277" fmla="*/ 10428020 w 12192000"/>
              <a:gd name="connsiteY277" fmla="*/ 180890 h 320590"/>
              <a:gd name="connsiteX278" fmla="*/ 10381982 w 12192000"/>
              <a:gd name="connsiteY278" fmla="*/ 165015 h 320590"/>
              <a:gd name="connsiteX279" fmla="*/ 10329596 w 12192000"/>
              <a:gd name="connsiteY279" fmla="*/ 153903 h 320590"/>
              <a:gd name="connsiteX280" fmla="*/ 10269270 w 12192000"/>
              <a:gd name="connsiteY280" fmla="*/ 147553 h 320590"/>
              <a:gd name="connsiteX281" fmla="*/ 10201008 w 12192000"/>
              <a:gd name="connsiteY281" fmla="*/ 144378 h 320590"/>
              <a:gd name="connsiteX282" fmla="*/ 10132746 w 12192000"/>
              <a:gd name="connsiteY282" fmla="*/ 147553 h 320590"/>
              <a:gd name="connsiteX283" fmla="*/ 10072420 w 12192000"/>
              <a:gd name="connsiteY283" fmla="*/ 153903 h 320590"/>
              <a:gd name="connsiteX284" fmla="*/ 10020032 w 12192000"/>
              <a:gd name="connsiteY284" fmla="*/ 165015 h 320590"/>
              <a:gd name="connsiteX285" fmla="*/ 9973996 w 12192000"/>
              <a:gd name="connsiteY285" fmla="*/ 180890 h 320590"/>
              <a:gd name="connsiteX286" fmla="*/ 9932720 w 12192000"/>
              <a:gd name="connsiteY286" fmla="*/ 196765 h 320590"/>
              <a:gd name="connsiteX287" fmla="*/ 9896208 w 12192000"/>
              <a:gd name="connsiteY287" fmla="*/ 212640 h 320590"/>
              <a:gd name="connsiteX288" fmla="*/ 9820008 w 12192000"/>
              <a:gd name="connsiteY288" fmla="*/ 250740 h 320590"/>
              <a:gd name="connsiteX289" fmla="*/ 9783496 w 12192000"/>
              <a:gd name="connsiteY289" fmla="*/ 269790 h 320590"/>
              <a:gd name="connsiteX290" fmla="*/ 9742220 w 12192000"/>
              <a:gd name="connsiteY290" fmla="*/ 285665 h 320590"/>
              <a:gd name="connsiteX291" fmla="*/ 9696182 w 12192000"/>
              <a:gd name="connsiteY291" fmla="*/ 299953 h 320590"/>
              <a:gd name="connsiteX292" fmla="*/ 9643796 w 12192000"/>
              <a:gd name="connsiteY292" fmla="*/ 311065 h 320590"/>
              <a:gd name="connsiteX293" fmla="*/ 9583470 w 12192000"/>
              <a:gd name="connsiteY293" fmla="*/ 319003 h 320590"/>
              <a:gd name="connsiteX294" fmla="*/ 9515208 w 12192000"/>
              <a:gd name="connsiteY294" fmla="*/ 320590 h 320590"/>
              <a:gd name="connsiteX295" fmla="*/ 9446946 w 12192000"/>
              <a:gd name="connsiteY295" fmla="*/ 319003 h 320590"/>
              <a:gd name="connsiteX296" fmla="*/ 9386620 w 12192000"/>
              <a:gd name="connsiteY296" fmla="*/ 311065 h 320590"/>
              <a:gd name="connsiteX297" fmla="*/ 9334232 w 12192000"/>
              <a:gd name="connsiteY297" fmla="*/ 299953 h 320590"/>
              <a:gd name="connsiteX298" fmla="*/ 9288196 w 12192000"/>
              <a:gd name="connsiteY298" fmla="*/ 285665 h 320590"/>
              <a:gd name="connsiteX299" fmla="*/ 9246920 w 12192000"/>
              <a:gd name="connsiteY299" fmla="*/ 269790 h 320590"/>
              <a:gd name="connsiteX300" fmla="*/ 9210408 w 12192000"/>
              <a:gd name="connsiteY300" fmla="*/ 250740 h 320590"/>
              <a:gd name="connsiteX301" fmla="*/ 9172308 w 12192000"/>
              <a:gd name="connsiteY301" fmla="*/ 231690 h 320590"/>
              <a:gd name="connsiteX302" fmla="*/ 9134208 w 12192000"/>
              <a:gd name="connsiteY302" fmla="*/ 212640 h 320590"/>
              <a:gd name="connsiteX303" fmla="*/ 9097696 w 12192000"/>
              <a:gd name="connsiteY303" fmla="*/ 196765 h 320590"/>
              <a:gd name="connsiteX304" fmla="*/ 9056420 w 12192000"/>
              <a:gd name="connsiteY304" fmla="*/ 180890 h 320590"/>
              <a:gd name="connsiteX305" fmla="*/ 9010382 w 12192000"/>
              <a:gd name="connsiteY305" fmla="*/ 165015 h 320590"/>
              <a:gd name="connsiteX306" fmla="*/ 8957996 w 12192000"/>
              <a:gd name="connsiteY306" fmla="*/ 153903 h 320590"/>
              <a:gd name="connsiteX307" fmla="*/ 8897670 w 12192000"/>
              <a:gd name="connsiteY307" fmla="*/ 147553 h 320590"/>
              <a:gd name="connsiteX308" fmla="*/ 8827820 w 12192000"/>
              <a:gd name="connsiteY308" fmla="*/ 144378 h 320590"/>
              <a:gd name="connsiteX309" fmla="*/ 8761146 w 12192000"/>
              <a:gd name="connsiteY309" fmla="*/ 147553 h 320590"/>
              <a:gd name="connsiteX310" fmla="*/ 8700820 w 12192000"/>
              <a:gd name="connsiteY310" fmla="*/ 153903 h 320590"/>
              <a:gd name="connsiteX311" fmla="*/ 8648432 w 12192000"/>
              <a:gd name="connsiteY311" fmla="*/ 165015 h 320590"/>
              <a:gd name="connsiteX312" fmla="*/ 8602396 w 12192000"/>
              <a:gd name="connsiteY312" fmla="*/ 180890 h 320590"/>
              <a:gd name="connsiteX313" fmla="*/ 8561120 w 12192000"/>
              <a:gd name="connsiteY313" fmla="*/ 196765 h 320590"/>
              <a:gd name="connsiteX314" fmla="*/ 8524608 w 12192000"/>
              <a:gd name="connsiteY314" fmla="*/ 212640 h 320590"/>
              <a:gd name="connsiteX315" fmla="*/ 8486508 w 12192000"/>
              <a:gd name="connsiteY315" fmla="*/ 231690 h 320590"/>
              <a:gd name="connsiteX316" fmla="*/ 8448408 w 12192000"/>
              <a:gd name="connsiteY316" fmla="*/ 250740 h 320590"/>
              <a:gd name="connsiteX317" fmla="*/ 8411896 w 12192000"/>
              <a:gd name="connsiteY317" fmla="*/ 269790 h 320590"/>
              <a:gd name="connsiteX318" fmla="*/ 8370621 w 12192000"/>
              <a:gd name="connsiteY318" fmla="*/ 285665 h 320590"/>
              <a:gd name="connsiteX319" fmla="*/ 8324583 w 12192000"/>
              <a:gd name="connsiteY319" fmla="*/ 299953 h 320590"/>
              <a:gd name="connsiteX320" fmla="*/ 8272196 w 12192000"/>
              <a:gd name="connsiteY320" fmla="*/ 311065 h 320590"/>
              <a:gd name="connsiteX321" fmla="*/ 8211871 w 12192000"/>
              <a:gd name="connsiteY321" fmla="*/ 319003 h 320590"/>
              <a:gd name="connsiteX322" fmla="*/ 8143608 w 12192000"/>
              <a:gd name="connsiteY322" fmla="*/ 320590 h 320590"/>
              <a:gd name="connsiteX323" fmla="*/ 8075346 w 12192000"/>
              <a:gd name="connsiteY323" fmla="*/ 319003 h 320590"/>
              <a:gd name="connsiteX324" fmla="*/ 8015021 w 12192000"/>
              <a:gd name="connsiteY324" fmla="*/ 311065 h 320590"/>
              <a:gd name="connsiteX325" fmla="*/ 7962633 w 12192000"/>
              <a:gd name="connsiteY325" fmla="*/ 299953 h 320590"/>
              <a:gd name="connsiteX326" fmla="*/ 7916596 w 12192000"/>
              <a:gd name="connsiteY326" fmla="*/ 285665 h 320590"/>
              <a:gd name="connsiteX327" fmla="*/ 7875321 w 12192000"/>
              <a:gd name="connsiteY327" fmla="*/ 269790 h 320590"/>
              <a:gd name="connsiteX328" fmla="*/ 7838808 w 12192000"/>
              <a:gd name="connsiteY328" fmla="*/ 250740 h 320590"/>
              <a:gd name="connsiteX329" fmla="*/ 7800708 w 12192000"/>
              <a:gd name="connsiteY329" fmla="*/ 231690 h 320590"/>
              <a:gd name="connsiteX330" fmla="*/ 7762608 w 12192000"/>
              <a:gd name="connsiteY330" fmla="*/ 212640 h 320590"/>
              <a:gd name="connsiteX331" fmla="*/ 7726096 w 12192000"/>
              <a:gd name="connsiteY331" fmla="*/ 196765 h 320590"/>
              <a:gd name="connsiteX332" fmla="*/ 7684821 w 12192000"/>
              <a:gd name="connsiteY332" fmla="*/ 180890 h 320590"/>
              <a:gd name="connsiteX333" fmla="*/ 7638783 w 12192000"/>
              <a:gd name="connsiteY333" fmla="*/ 165015 h 320590"/>
              <a:gd name="connsiteX334" fmla="*/ 7586396 w 12192000"/>
              <a:gd name="connsiteY334" fmla="*/ 153903 h 320590"/>
              <a:gd name="connsiteX335" fmla="*/ 7526071 w 12192000"/>
              <a:gd name="connsiteY335" fmla="*/ 147553 h 320590"/>
              <a:gd name="connsiteX336" fmla="*/ 7457808 w 12192000"/>
              <a:gd name="connsiteY336" fmla="*/ 144378 h 320590"/>
              <a:gd name="connsiteX337" fmla="*/ 7389546 w 12192000"/>
              <a:gd name="connsiteY337" fmla="*/ 147553 h 320590"/>
              <a:gd name="connsiteX338" fmla="*/ 7329221 w 12192000"/>
              <a:gd name="connsiteY338" fmla="*/ 153903 h 320590"/>
              <a:gd name="connsiteX339" fmla="*/ 7276833 w 12192000"/>
              <a:gd name="connsiteY339" fmla="*/ 165015 h 320590"/>
              <a:gd name="connsiteX340" fmla="*/ 7230796 w 12192000"/>
              <a:gd name="connsiteY340" fmla="*/ 180890 h 320590"/>
              <a:gd name="connsiteX341" fmla="*/ 7189521 w 12192000"/>
              <a:gd name="connsiteY341" fmla="*/ 196765 h 320590"/>
              <a:gd name="connsiteX342" fmla="*/ 7153008 w 12192000"/>
              <a:gd name="connsiteY342" fmla="*/ 212640 h 320590"/>
              <a:gd name="connsiteX343" fmla="*/ 7114908 w 12192000"/>
              <a:gd name="connsiteY343" fmla="*/ 231690 h 320590"/>
              <a:gd name="connsiteX344" fmla="*/ 7076808 w 12192000"/>
              <a:gd name="connsiteY344" fmla="*/ 250740 h 320590"/>
              <a:gd name="connsiteX345" fmla="*/ 7040296 w 12192000"/>
              <a:gd name="connsiteY345" fmla="*/ 269790 h 320590"/>
              <a:gd name="connsiteX346" fmla="*/ 6999021 w 12192000"/>
              <a:gd name="connsiteY346" fmla="*/ 285665 h 320590"/>
              <a:gd name="connsiteX347" fmla="*/ 6952983 w 12192000"/>
              <a:gd name="connsiteY347" fmla="*/ 299953 h 320590"/>
              <a:gd name="connsiteX348" fmla="*/ 6900596 w 12192000"/>
              <a:gd name="connsiteY348" fmla="*/ 311065 h 320590"/>
              <a:gd name="connsiteX349" fmla="*/ 6840271 w 12192000"/>
              <a:gd name="connsiteY349" fmla="*/ 319003 h 320590"/>
              <a:gd name="connsiteX350" fmla="*/ 6781799 w 12192000"/>
              <a:gd name="connsiteY350" fmla="*/ 320363 h 320590"/>
              <a:gd name="connsiteX351" fmla="*/ 6723327 w 12192000"/>
              <a:gd name="connsiteY351" fmla="*/ 319003 h 320590"/>
              <a:gd name="connsiteX352" fmla="*/ 6663002 w 12192000"/>
              <a:gd name="connsiteY352" fmla="*/ 311065 h 320590"/>
              <a:gd name="connsiteX353" fmla="*/ 6610614 w 12192000"/>
              <a:gd name="connsiteY353" fmla="*/ 299953 h 320590"/>
              <a:gd name="connsiteX354" fmla="*/ 6564577 w 12192000"/>
              <a:gd name="connsiteY354" fmla="*/ 285665 h 320590"/>
              <a:gd name="connsiteX355" fmla="*/ 6523302 w 12192000"/>
              <a:gd name="connsiteY355" fmla="*/ 269790 h 320590"/>
              <a:gd name="connsiteX356" fmla="*/ 6486789 w 12192000"/>
              <a:gd name="connsiteY356" fmla="*/ 250740 h 320590"/>
              <a:gd name="connsiteX357" fmla="*/ 6448689 w 12192000"/>
              <a:gd name="connsiteY357" fmla="*/ 231690 h 320590"/>
              <a:gd name="connsiteX358" fmla="*/ 6410589 w 12192000"/>
              <a:gd name="connsiteY358" fmla="*/ 212640 h 320590"/>
              <a:gd name="connsiteX359" fmla="*/ 6374077 w 12192000"/>
              <a:gd name="connsiteY359" fmla="*/ 196765 h 320590"/>
              <a:gd name="connsiteX360" fmla="*/ 6332802 w 12192000"/>
              <a:gd name="connsiteY360" fmla="*/ 180890 h 320590"/>
              <a:gd name="connsiteX361" fmla="*/ 6286764 w 12192000"/>
              <a:gd name="connsiteY361" fmla="*/ 165015 h 320590"/>
              <a:gd name="connsiteX362" fmla="*/ 6234377 w 12192000"/>
              <a:gd name="connsiteY362" fmla="*/ 153903 h 320590"/>
              <a:gd name="connsiteX363" fmla="*/ 6174052 w 12192000"/>
              <a:gd name="connsiteY363" fmla="*/ 147553 h 320590"/>
              <a:gd name="connsiteX364" fmla="*/ 6105789 w 12192000"/>
              <a:gd name="connsiteY364" fmla="*/ 144378 h 320590"/>
              <a:gd name="connsiteX365" fmla="*/ 6095999 w 12192000"/>
              <a:gd name="connsiteY365" fmla="*/ 144833 h 320590"/>
              <a:gd name="connsiteX366" fmla="*/ 6086209 w 12192000"/>
              <a:gd name="connsiteY366" fmla="*/ 144378 h 320590"/>
              <a:gd name="connsiteX367" fmla="*/ 6017947 w 12192000"/>
              <a:gd name="connsiteY367" fmla="*/ 147553 h 320590"/>
              <a:gd name="connsiteX368" fmla="*/ 5957621 w 12192000"/>
              <a:gd name="connsiteY368" fmla="*/ 153903 h 320590"/>
              <a:gd name="connsiteX369" fmla="*/ 5905234 w 12192000"/>
              <a:gd name="connsiteY369" fmla="*/ 165015 h 320590"/>
              <a:gd name="connsiteX370" fmla="*/ 5859196 w 12192000"/>
              <a:gd name="connsiteY370" fmla="*/ 180890 h 320590"/>
              <a:gd name="connsiteX371" fmla="*/ 5817921 w 12192000"/>
              <a:gd name="connsiteY371" fmla="*/ 196765 h 320590"/>
              <a:gd name="connsiteX372" fmla="*/ 5781408 w 12192000"/>
              <a:gd name="connsiteY372" fmla="*/ 212640 h 320590"/>
              <a:gd name="connsiteX373" fmla="*/ 5743308 w 12192000"/>
              <a:gd name="connsiteY373" fmla="*/ 231690 h 320590"/>
              <a:gd name="connsiteX374" fmla="*/ 5705209 w 12192000"/>
              <a:gd name="connsiteY374" fmla="*/ 250740 h 320590"/>
              <a:gd name="connsiteX375" fmla="*/ 5668696 w 12192000"/>
              <a:gd name="connsiteY375" fmla="*/ 269790 h 320590"/>
              <a:gd name="connsiteX376" fmla="*/ 5627421 w 12192000"/>
              <a:gd name="connsiteY376" fmla="*/ 285665 h 320590"/>
              <a:gd name="connsiteX377" fmla="*/ 5581383 w 12192000"/>
              <a:gd name="connsiteY377" fmla="*/ 299953 h 320590"/>
              <a:gd name="connsiteX378" fmla="*/ 5528996 w 12192000"/>
              <a:gd name="connsiteY378" fmla="*/ 311065 h 320590"/>
              <a:gd name="connsiteX379" fmla="*/ 5468671 w 12192000"/>
              <a:gd name="connsiteY379" fmla="*/ 319003 h 320590"/>
              <a:gd name="connsiteX380" fmla="*/ 5410199 w 12192000"/>
              <a:gd name="connsiteY380" fmla="*/ 320363 h 320590"/>
              <a:gd name="connsiteX381" fmla="*/ 5351727 w 12192000"/>
              <a:gd name="connsiteY381" fmla="*/ 319003 h 320590"/>
              <a:gd name="connsiteX382" fmla="*/ 5291401 w 12192000"/>
              <a:gd name="connsiteY382" fmla="*/ 311065 h 320590"/>
              <a:gd name="connsiteX383" fmla="*/ 5239014 w 12192000"/>
              <a:gd name="connsiteY383" fmla="*/ 299953 h 320590"/>
              <a:gd name="connsiteX384" fmla="*/ 5192977 w 12192000"/>
              <a:gd name="connsiteY384" fmla="*/ 285665 h 320590"/>
              <a:gd name="connsiteX385" fmla="*/ 5151701 w 12192000"/>
              <a:gd name="connsiteY385" fmla="*/ 269790 h 320590"/>
              <a:gd name="connsiteX386" fmla="*/ 5115189 w 12192000"/>
              <a:gd name="connsiteY386" fmla="*/ 250740 h 320590"/>
              <a:gd name="connsiteX387" fmla="*/ 5077090 w 12192000"/>
              <a:gd name="connsiteY387" fmla="*/ 231690 h 320590"/>
              <a:gd name="connsiteX388" fmla="*/ 5038989 w 12192000"/>
              <a:gd name="connsiteY388" fmla="*/ 212640 h 320590"/>
              <a:gd name="connsiteX389" fmla="*/ 5002477 w 12192000"/>
              <a:gd name="connsiteY389" fmla="*/ 196765 h 320590"/>
              <a:gd name="connsiteX390" fmla="*/ 4961201 w 12192000"/>
              <a:gd name="connsiteY390" fmla="*/ 180890 h 320590"/>
              <a:gd name="connsiteX391" fmla="*/ 4915165 w 12192000"/>
              <a:gd name="connsiteY391" fmla="*/ 165015 h 320590"/>
              <a:gd name="connsiteX392" fmla="*/ 4862777 w 12192000"/>
              <a:gd name="connsiteY392" fmla="*/ 153903 h 320590"/>
              <a:gd name="connsiteX393" fmla="*/ 4802453 w 12192000"/>
              <a:gd name="connsiteY393" fmla="*/ 147553 h 320590"/>
              <a:gd name="connsiteX394" fmla="*/ 4734189 w 12192000"/>
              <a:gd name="connsiteY394" fmla="*/ 144378 h 320590"/>
              <a:gd name="connsiteX395" fmla="*/ 4665928 w 12192000"/>
              <a:gd name="connsiteY395" fmla="*/ 147553 h 320590"/>
              <a:gd name="connsiteX396" fmla="*/ 4605602 w 12192000"/>
              <a:gd name="connsiteY396" fmla="*/ 153903 h 320590"/>
              <a:gd name="connsiteX397" fmla="*/ 4553215 w 12192000"/>
              <a:gd name="connsiteY397" fmla="*/ 165015 h 320590"/>
              <a:gd name="connsiteX398" fmla="*/ 4507177 w 12192000"/>
              <a:gd name="connsiteY398" fmla="*/ 180890 h 320590"/>
              <a:gd name="connsiteX399" fmla="*/ 4465902 w 12192000"/>
              <a:gd name="connsiteY399" fmla="*/ 196765 h 320590"/>
              <a:gd name="connsiteX400" fmla="*/ 4429389 w 12192000"/>
              <a:gd name="connsiteY400" fmla="*/ 212640 h 320590"/>
              <a:gd name="connsiteX401" fmla="*/ 4353189 w 12192000"/>
              <a:gd name="connsiteY401" fmla="*/ 250740 h 320590"/>
              <a:gd name="connsiteX402" fmla="*/ 4316677 w 12192000"/>
              <a:gd name="connsiteY402" fmla="*/ 269790 h 320590"/>
              <a:gd name="connsiteX403" fmla="*/ 4275402 w 12192000"/>
              <a:gd name="connsiteY403" fmla="*/ 285665 h 320590"/>
              <a:gd name="connsiteX404" fmla="*/ 4229364 w 12192000"/>
              <a:gd name="connsiteY404" fmla="*/ 299953 h 320590"/>
              <a:gd name="connsiteX405" fmla="*/ 4176977 w 12192000"/>
              <a:gd name="connsiteY405" fmla="*/ 311065 h 320590"/>
              <a:gd name="connsiteX406" fmla="*/ 4116652 w 12192000"/>
              <a:gd name="connsiteY406" fmla="*/ 319003 h 320590"/>
              <a:gd name="connsiteX407" fmla="*/ 4048389 w 12192000"/>
              <a:gd name="connsiteY407" fmla="*/ 320590 h 320590"/>
              <a:gd name="connsiteX408" fmla="*/ 3980127 w 12192000"/>
              <a:gd name="connsiteY408" fmla="*/ 319003 h 320590"/>
              <a:gd name="connsiteX409" fmla="*/ 3919802 w 12192000"/>
              <a:gd name="connsiteY409" fmla="*/ 311065 h 320590"/>
              <a:gd name="connsiteX410" fmla="*/ 3867414 w 12192000"/>
              <a:gd name="connsiteY410" fmla="*/ 299953 h 320590"/>
              <a:gd name="connsiteX411" fmla="*/ 3821377 w 12192000"/>
              <a:gd name="connsiteY411" fmla="*/ 285665 h 320590"/>
              <a:gd name="connsiteX412" fmla="*/ 3780102 w 12192000"/>
              <a:gd name="connsiteY412" fmla="*/ 269790 h 320590"/>
              <a:gd name="connsiteX413" fmla="*/ 3743589 w 12192000"/>
              <a:gd name="connsiteY413" fmla="*/ 250740 h 320590"/>
              <a:gd name="connsiteX414" fmla="*/ 3705489 w 12192000"/>
              <a:gd name="connsiteY414" fmla="*/ 231690 h 320590"/>
              <a:gd name="connsiteX415" fmla="*/ 3667389 w 12192000"/>
              <a:gd name="connsiteY415" fmla="*/ 212640 h 320590"/>
              <a:gd name="connsiteX416" fmla="*/ 3630877 w 12192000"/>
              <a:gd name="connsiteY416" fmla="*/ 196765 h 320590"/>
              <a:gd name="connsiteX417" fmla="*/ 3589602 w 12192000"/>
              <a:gd name="connsiteY417" fmla="*/ 180890 h 320590"/>
              <a:gd name="connsiteX418" fmla="*/ 3543564 w 12192000"/>
              <a:gd name="connsiteY418" fmla="*/ 165015 h 320590"/>
              <a:gd name="connsiteX419" fmla="*/ 3491177 w 12192000"/>
              <a:gd name="connsiteY419" fmla="*/ 153903 h 320590"/>
              <a:gd name="connsiteX420" fmla="*/ 3430852 w 12192000"/>
              <a:gd name="connsiteY420" fmla="*/ 147553 h 320590"/>
              <a:gd name="connsiteX421" fmla="*/ 3361002 w 12192000"/>
              <a:gd name="connsiteY421" fmla="*/ 144378 h 320590"/>
              <a:gd name="connsiteX422" fmla="*/ 3294327 w 12192000"/>
              <a:gd name="connsiteY422" fmla="*/ 147553 h 320590"/>
              <a:gd name="connsiteX423" fmla="*/ 3234002 w 12192000"/>
              <a:gd name="connsiteY423" fmla="*/ 153903 h 320590"/>
              <a:gd name="connsiteX424" fmla="*/ 3181614 w 12192000"/>
              <a:gd name="connsiteY424" fmla="*/ 165015 h 320590"/>
              <a:gd name="connsiteX425" fmla="*/ 3135577 w 12192000"/>
              <a:gd name="connsiteY425" fmla="*/ 180890 h 320590"/>
              <a:gd name="connsiteX426" fmla="*/ 3094302 w 12192000"/>
              <a:gd name="connsiteY426" fmla="*/ 196765 h 320590"/>
              <a:gd name="connsiteX427" fmla="*/ 3057789 w 12192000"/>
              <a:gd name="connsiteY427" fmla="*/ 212640 h 320590"/>
              <a:gd name="connsiteX428" fmla="*/ 3019689 w 12192000"/>
              <a:gd name="connsiteY428" fmla="*/ 231690 h 320590"/>
              <a:gd name="connsiteX429" fmla="*/ 2981589 w 12192000"/>
              <a:gd name="connsiteY429" fmla="*/ 250740 h 320590"/>
              <a:gd name="connsiteX430" fmla="*/ 2945077 w 12192000"/>
              <a:gd name="connsiteY430" fmla="*/ 269790 h 320590"/>
              <a:gd name="connsiteX431" fmla="*/ 2903802 w 12192000"/>
              <a:gd name="connsiteY431" fmla="*/ 285665 h 320590"/>
              <a:gd name="connsiteX432" fmla="*/ 2857764 w 12192000"/>
              <a:gd name="connsiteY432" fmla="*/ 299953 h 320590"/>
              <a:gd name="connsiteX433" fmla="*/ 2805377 w 12192000"/>
              <a:gd name="connsiteY433" fmla="*/ 311065 h 320590"/>
              <a:gd name="connsiteX434" fmla="*/ 2745052 w 12192000"/>
              <a:gd name="connsiteY434" fmla="*/ 319003 h 320590"/>
              <a:gd name="connsiteX435" fmla="*/ 2676789 w 12192000"/>
              <a:gd name="connsiteY435" fmla="*/ 320590 h 320590"/>
              <a:gd name="connsiteX436" fmla="*/ 2608527 w 12192000"/>
              <a:gd name="connsiteY436" fmla="*/ 319003 h 320590"/>
              <a:gd name="connsiteX437" fmla="*/ 2548202 w 12192000"/>
              <a:gd name="connsiteY437" fmla="*/ 311065 h 320590"/>
              <a:gd name="connsiteX438" fmla="*/ 2495814 w 12192000"/>
              <a:gd name="connsiteY438" fmla="*/ 299953 h 320590"/>
              <a:gd name="connsiteX439" fmla="*/ 2449777 w 12192000"/>
              <a:gd name="connsiteY439" fmla="*/ 285665 h 320590"/>
              <a:gd name="connsiteX440" fmla="*/ 2408502 w 12192000"/>
              <a:gd name="connsiteY440" fmla="*/ 269790 h 320590"/>
              <a:gd name="connsiteX441" fmla="*/ 2371989 w 12192000"/>
              <a:gd name="connsiteY441" fmla="*/ 250740 h 320590"/>
              <a:gd name="connsiteX442" fmla="*/ 2333889 w 12192000"/>
              <a:gd name="connsiteY442" fmla="*/ 231690 h 320590"/>
              <a:gd name="connsiteX443" fmla="*/ 2295789 w 12192000"/>
              <a:gd name="connsiteY443" fmla="*/ 212640 h 320590"/>
              <a:gd name="connsiteX444" fmla="*/ 2259277 w 12192000"/>
              <a:gd name="connsiteY444" fmla="*/ 196765 h 320590"/>
              <a:gd name="connsiteX445" fmla="*/ 2218002 w 12192000"/>
              <a:gd name="connsiteY445" fmla="*/ 180890 h 320590"/>
              <a:gd name="connsiteX446" fmla="*/ 2171964 w 12192000"/>
              <a:gd name="connsiteY446" fmla="*/ 165015 h 320590"/>
              <a:gd name="connsiteX447" fmla="*/ 2119577 w 12192000"/>
              <a:gd name="connsiteY447" fmla="*/ 153903 h 320590"/>
              <a:gd name="connsiteX448" fmla="*/ 2059252 w 12192000"/>
              <a:gd name="connsiteY448" fmla="*/ 147553 h 320590"/>
              <a:gd name="connsiteX449" fmla="*/ 1990989 w 12192000"/>
              <a:gd name="connsiteY449" fmla="*/ 144378 h 320590"/>
              <a:gd name="connsiteX450" fmla="*/ 1922727 w 12192000"/>
              <a:gd name="connsiteY450" fmla="*/ 147553 h 320590"/>
              <a:gd name="connsiteX451" fmla="*/ 1862402 w 12192000"/>
              <a:gd name="connsiteY451" fmla="*/ 153903 h 320590"/>
              <a:gd name="connsiteX452" fmla="*/ 1810014 w 12192000"/>
              <a:gd name="connsiteY452" fmla="*/ 165015 h 320590"/>
              <a:gd name="connsiteX453" fmla="*/ 1763977 w 12192000"/>
              <a:gd name="connsiteY453" fmla="*/ 180890 h 320590"/>
              <a:gd name="connsiteX454" fmla="*/ 1722702 w 12192000"/>
              <a:gd name="connsiteY454" fmla="*/ 196765 h 320590"/>
              <a:gd name="connsiteX455" fmla="*/ 1686189 w 12192000"/>
              <a:gd name="connsiteY455" fmla="*/ 212640 h 320590"/>
              <a:gd name="connsiteX456" fmla="*/ 1648089 w 12192000"/>
              <a:gd name="connsiteY456" fmla="*/ 231690 h 320590"/>
              <a:gd name="connsiteX457" fmla="*/ 1609989 w 12192000"/>
              <a:gd name="connsiteY457" fmla="*/ 250740 h 320590"/>
              <a:gd name="connsiteX458" fmla="*/ 1573477 w 12192000"/>
              <a:gd name="connsiteY458" fmla="*/ 269790 h 320590"/>
              <a:gd name="connsiteX459" fmla="*/ 1532202 w 12192000"/>
              <a:gd name="connsiteY459" fmla="*/ 285665 h 320590"/>
              <a:gd name="connsiteX460" fmla="*/ 1486164 w 12192000"/>
              <a:gd name="connsiteY460" fmla="*/ 299953 h 320590"/>
              <a:gd name="connsiteX461" fmla="*/ 1433777 w 12192000"/>
              <a:gd name="connsiteY461" fmla="*/ 311065 h 320590"/>
              <a:gd name="connsiteX462" fmla="*/ 1373452 w 12192000"/>
              <a:gd name="connsiteY462" fmla="*/ 319003 h 320590"/>
              <a:gd name="connsiteX463" fmla="*/ 1305189 w 12192000"/>
              <a:gd name="connsiteY463" fmla="*/ 320590 h 320590"/>
              <a:gd name="connsiteX464" fmla="*/ 1236927 w 12192000"/>
              <a:gd name="connsiteY464" fmla="*/ 319003 h 320590"/>
              <a:gd name="connsiteX465" fmla="*/ 1176602 w 12192000"/>
              <a:gd name="connsiteY465" fmla="*/ 311065 h 320590"/>
              <a:gd name="connsiteX466" fmla="*/ 1124214 w 12192000"/>
              <a:gd name="connsiteY466" fmla="*/ 299953 h 320590"/>
              <a:gd name="connsiteX467" fmla="*/ 1078177 w 12192000"/>
              <a:gd name="connsiteY467" fmla="*/ 285665 h 320590"/>
              <a:gd name="connsiteX468" fmla="*/ 1036902 w 12192000"/>
              <a:gd name="connsiteY468" fmla="*/ 269790 h 320590"/>
              <a:gd name="connsiteX469" fmla="*/ 1000389 w 12192000"/>
              <a:gd name="connsiteY469" fmla="*/ 250740 h 320590"/>
              <a:gd name="connsiteX470" fmla="*/ 962289 w 12192000"/>
              <a:gd name="connsiteY470" fmla="*/ 231690 h 320590"/>
              <a:gd name="connsiteX471" fmla="*/ 924189 w 12192000"/>
              <a:gd name="connsiteY471" fmla="*/ 212640 h 320590"/>
              <a:gd name="connsiteX472" fmla="*/ 887677 w 12192000"/>
              <a:gd name="connsiteY472" fmla="*/ 196765 h 320590"/>
              <a:gd name="connsiteX473" fmla="*/ 846402 w 12192000"/>
              <a:gd name="connsiteY473" fmla="*/ 180890 h 320590"/>
              <a:gd name="connsiteX474" fmla="*/ 800364 w 12192000"/>
              <a:gd name="connsiteY474" fmla="*/ 165015 h 320590"/>
              <a:gd name="connsiteX475" fmla="*/ 747977 w 12192000"/>
              <a:gd name="connsiteY475" fmla="*/ 153903 h 320590"/>
              <a:gd name="connsiteX476" fmla="*/ 687652 w 12192000"/>
              <a:gd name="connsiteY476" fmla="*/ 147553 h 320590"/>
              <a:gd name="connsiteX477" fmla="*/ 619389 w 12192000"/>
              <a:gd name="connsiteY477" fmla="*/ 144378 h 320590"/>
              <a:gd name="connsiteX478" fmla="*/ 551127 w 12192000"/>
              <a:gd name="connsiteY478" fmla="*/ 147553 h 320590"/>
              <a:gd name="connsiteX479" fmla="*/ 490802 w 12192000"/>
              <a:gd name="connsiteY479" fmla="*/ 153903 h 320590"/>
              <a:gd name="connsiteX480" fmla="*/ 438414 w 12192000"/>
              <a:gd name="connsiteY480" fmla="*/ 165015 h 320590"/>
              <a:gd name="connsiteX481" fmla="*/ 392377 w 12192000"/>
              <a:gd name="connsiteY481" fmla="*/ 180890 h 320590"/>
              <a:gd name="connsiteX482" fmla="*/ 351102 w 12192000"/>
              <a:gd name="connsiteY482" fmla="*/ 196765 h 320590"/>
              <a:gd name="connsiteX483" fmla="*/ 314589 w 12192000"/>
              <a:gd name="connsiteY483" fmla="*/ 212640 h 320590"/>
              <a:gd name="connsiteX484" fmla="*/ 276489 w 12192000"/>
              <a:gd name="connsiteY484" fmla="*/ 231690 h 320590"/>
              <a:gd name="connsiteX485" fmla="*/ 238389 w 12192000"/>
              <a:gd name="connsiteY485" fmla="*/ 250740 h 320590"/>
              <a:gd name="connsiteX486" fmla="*/ 201877 w 12192000"/>
              <a:gd name="connsiteY486" fmla="*/ 269790 h 320590"/>
              <a:gd name="connsiteX487" fmla="*/ 160602 w 12192000"/>
              <a:gd name="connsiteY487" fmla="*/ 285665 h 320590"/>
              <a:gd name="connsiteX488" fmla="*/ 114564 w 12192000"/>
              <a:gd name="connsiteY488" fmla="*/ 299953 h 320590"/>
              <a:gd name="connsiteX489" fmla="*/ 62177 w 12192000"/>
              <a:gd name="connsiteY489" fmla="*/ 311065 h 320590"/>
              <a:gd name="connsiteX490" fmla="*/ 1852 w 12192000"/>
              <a:gd name="connsiteY490" fmla="*/ 319003 h 320590"/>
              <a:gd name="connsiteX491" fmla="*/ 0 w 12192000"/>
              <a:gd name="connsiteY491" fmla="*/ 319046 h 320590"/>
              <a:gd name="connsiteX492" fmla="*/ 0 w 12192000"/>
              <a:gd name="connsiteY492" fmla="*/ 174668 h 320590"/>
              <a:gd name="connsiteX493" fmla="*/ 1852 w 12192000"/>
              <a:gd name="connsiteY493" fmla="*/ 174625 h 320590"/>
              <a:gd name="connsiteX494" fmla="*/ 62177 w 12192000"/>
              <a:gd name="connsiteY494" fmla="*/ 166687 h 320590"/>
              <a:gd name="connsiteX495" fmla="*/ 114564 w 12192000"/>
              <a:gd name="connsiteY495" fmla="*/ 155575 h 320590"/>
              <a:gd name="connsiteX496" fmla="*/ 160602 w 12192000"/>
              <a:gd name="connsiteY496" fmla="*/ 141287 h 320590"/>
              <a:gd name="connsiteX497" fmla="*/ 201877 w 12192000"/>
              <a:gd name="connsiteY497" fmla="*/ 125412 h 320590"/>
              <a:gd name="connsiteX498" fmla="*/ 238389 w 12192000"/>
              <a:gd name="connsiteY498" fmla="*/ 106362 h 320590"/>
              <a:gd name="connsiteX499" fmla="*/ 276489 w 12192000"/>
              <a:gd name="connsiteY499" fmla="*/ 87312 h 320590"/>
              <a:gd name="connsiteX500" fmla="*/ 314589 w 12192000"/>
              <a:gd name="connsiteY500" fmla="*/ 68262 h 320590"/>
              <a:gd name="connsiteX501" fmla="*/ 351102 w 12192000"/>
              <a:gd name="connsiteY501" fmla="*/ 52387 h 320590"/>
              <a:gd name="connsiteX502" fmla="*/ 392377 w 12192000"/>
              <a:gd name="connsiteY502" fmla="*/ 36512 h 320590"/>
              <a:gd name="connsiteX503" fmla="*/ 438414 w 12192000"/>
              <a:gd name="connsiteY503" fmla="*/ 20637 h 320590"/>
              <a:gd name="connsiteX504" fmla="*/ 490802 w 12192000"/>
              <a:gd name="connsiteY504" fmla="*/ 9525 h 320590"/>
              <a:gd name="connsiteX505" fmla="*/ 551127 w 12192000"/>
              <a:gd name="connsiteY505" fmla="*/ 3175 h 320590"/>
              <a:gd name="connsiteX506" fmla="*/ 619389 w 12192000"/>
              <a:gd name="connsiteY506" fmla="*/ 0 h 320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</a:cxnLst>
            <a:rect l="l" t="t" r="r" b="b"/>
            <a:pathLst>
              <a:path w="12192000" h="320590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5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7" y="52387"/>
                </a:lnTo>
                <a:lnTo>
                  <a:pt x="5038989" y="68262"/>
                </a:lnTo>
                <a:lnTo>
                  <a:pt x="5077090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7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9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319046"/>
                </a:lnTo>
                <a:lnTo>
                  <a:pt x="12190146" y="319003"/>
                </a:lnTo>
                <a:lnTo>
                  <a:pt x="12129820" y="311066"/>
                </a:lnTo>
                <a:lnTo>
                  <a:pt x="12077432" y="299953"/>
                </a:lnTo>
                <a:lnTo>
                  <a:pt x="12031396" y="285665"/>
                </a:lnTo>
                <a:lnTo>
                  <a:pt x="11990120" y="269790"/>
                </a:lnTo>
                <a:lnTo>
                  <a:pt x="11953608" y="250740"/>
                </a:lnTo>
                <a:lnTo>
                  <a:pt x="11915508" y="231690"/>
                </a:lnTo>
                <a:lnTo>
                  <a:pt x="11877408" y="212640"/>
                </a:lnTo>
                <a:lnTo>
                  <a:pt x="11840896" y="196765"/>
                </a:lnTo>
                <a:lnTo>
                  <a:pt x="11799620" y="180890"/>
                </a:lnTo>
                <a:lnTo>
                  <a:pt x="11753582" y="165015"/>
                </a:lnTo>
                <a:lnTo>
                  <a:pt x="11701196" y="153903"/>
                </a:lnTo>
                <a:lnTo>
                  <a:pt x="11640870" y="147553"/>
                </a:lnTo>
                <a:lnTo>
                  <a:pt x="11572608" y="144378"/>
                </a:lnTo>
                <a:lnTo>
                  <a:pt x="11504346" y="147553"/>
                </a:lnTo>
                <a:lnTo>
                  <a:pt x="11444020" y="153903"/>
                </a:lnTo>
                <a:lnTo>
                  <a:pt x="11391632" y="165015"/>
                </a:lnTo>
                <a:lnTo>
                  <a:pt x="11345596" y="180890"/>
                </a:lnTo>
                <a:lnTo>
                  <a:pt x="11304320" y="196765"/>
                </a:lnTo>
                <a:lnTo>
                  <a:pt x="11267808" y="212640"/>
                </a:lnTo>
                <a:lnTo>
                  <a:pt x="11229708" y="231690"/>
                </a:lnTo>
                <a:lnTo>
                  <a:pt x="11191608" y="250740"/>
                </a:lnTo>
                <a:lnTo>
                  <a:pt x="11155096" y="269790"/>
                </a:lnTo>
                <a:lnTo>
                  <a:pt x="11113820" y="285665"/>
                </a:lnTo>
                <a:lnTo>
                  <a:pt x="11067782" y="299953"/>
                </a:lnTo>
                <a:lnTo>
                  <a:pt x="11015396" y="311065"/>
                </a:lnTo>
                <a:lnTo>
                  <a:pt x="10955070" y="319003"/>
                </a:lnTo>
                <a:lnTo>
                  <a:pt x="10886808" y="320590"/>
                </a:lnTo>
                <a:lnTo>
                  <a:pt x="10818546" y="319003"/>
                </a:lnTo>
                <a:lnTo>
                  <a:pt x="10758220" y="311065"/>
                </a:lnTo>
                <a:lnTo>
                  <a:pt x="10705832" y="299953"/>
                </a:lnTo>
                <a:lnTo>
                  <a:pt x="10659796" y="285665"/>
                </a:lnTo>
                <a:lnTo>
                  <a:pt x="10618520" y="269790"/>
                </a:lnTo>
                <a:lnTo>
                  <a:pt x="10582008" y="250740"/>
                </a:lnTo>
                <a:lnTo>
                  <a:pt x="10543908" y="231690"/>
                </a:lnTo>
                <a:lnTo>
                  <a:pt x="10505808" y="212640"/>
                </a:lnTo>
                <a:lnTo>
                  <a:pt x="10469296" y="196765"/>
                </a:lnTo>
                <a:lnTo>
                  <a:pt x="10428020" y="180890"/>
                </a:lnTo>
                <a:lnTo>
                  <a:pt x="10381982" y="165015"/>
                </a:lnTo>
                <a:lnTo>
                  <a:pt x="10329596" y="153903"/>
                </a:lnTo>
                <a:lnTo>
                  <a:pt x="10269270" y="147553"/>
                </a:lnTo>
                <a:lnTo>
                  <a:pt x="10201008" y="144378"/>
                </a:lnTo>
                <a:lnTo>
                  <a:pt x="10132746" y="147553"/>
                </a:lnTo>
                <a:lnTo>
                  <a:pt x="10072420" y="153903"/>
                </a:lnTo>
                <a:lnTo>
                  <a:pt x="10020032" y="165015"/>
                </a:lnTo>
                <a:lnTo>
                  <a:pt x="9973996" y="180890"/>
                </a:lnTo>
                <a:lnTo>
                  <a:pt x="9932720" y="196765"/>
                </a:lnTo>
                <a:lnTo>
                  <a:pt x="9896208" y="212640"/>
                </a:lnTo>
                <a:lnTo>
                  <a:pt x="9820008" y="250740"/>
                </a:lnTo>
                <a:lnTo>
                  <a:pt x="9783496" y="269790"/>
                </a:lnTo>
                <a:lnTo>
                  <a:pt x="9742220" y="285665"/>
                </a:lnTo>
                <a:lnTo>
                  <a:pt x="9696182" y="299953"/>
                </a:lnTo>
                <a:lnTo>
                  <a:pt x="9643796" y="311065"/>
                </a:lnTo>
                <a:lnTo>
                  <a:pt x="9583470" y="319003"/>
                </a:lnTo>
                <a:lnTo>
                  <a:pt x="9515208" y="320590"/>
                </a:lnTo>
                <a:lnTo>
                  <a:pt x="9446946" y="319003"/>
                </a:lnTo>
                <a:lnTo>
                  <a:pt x="9386620" y="311065"/>
                </a:lnTo>
                <a:lnTo>
                  <a:pt x="9334232" y="299953"/>
                </a:lnTo>
                <a:lnTo>
                  <a:pt x="9288196" y="285665"/>
                </a:lnTo>
                <a:lnTo>
                  <a:pt x="9246920" y="269790"/>
                </a:lnTo>
                <a:lnTo>
                  <a:pt x="9210408" y="250740"/>
                </a:lnTo>
                <a:lnTo>
                  <a:pt x="9172308" y="231690"/>
                </a:lnTo>
                <a:lnTo>
                  <a:pt x="9134208" y="212640"/>
                </a:lnTo>
                <a:lnTo>
                  <a:pt x="9097696" y="196765"/>
                </a:lnTo>
                <a:lnTo>
                  <a:pt x="9056420" y="180890"/>
                </a:lnTo>
                <a:lnTo>
                  <a:pt x="9010382" y="165015"/>
                </a:lnTo>
                <a:lnTo>
                  <a:pt x="8957996" y="153903"/>
                </a:lnTo>
                <a:lnTo>
                  <a:pt x="8897670" y="147553"/>
                </a:lnTo>
                <a:lnTo>
                  <a:pt x="8827820" y="144378"/>
                </a:lnTo>
                <a:lnTo>
                  <a:pt x="8761146" y="147553"/>
                </a:lnTo>
                <a:lnTo>
                  <a:pt x="8700820" y="153903"/>
                </a:lnTo>
                <a:lnTo>
                  <a:pt x="8648432" y="165015"/>
                </a:lnTo>
                <a:lnTo>
                  <a:pt x="8602396" y="180890"/>
                </a:lnTo>
                <a:lnTo>
                  <a:pt x="8561120" y="196765"/>
                </a:lnTo>
                <a:lnTo>
                  <a:pt x="8524608" y="212640"/>
                </a:lnTo>
                <a:lnTo>
                  <a:pt x="8486508" y="231690"/>
                </a:lnTo>
                <a:lnTo>
                  <a:pt x="8448408" y="250740"/>
                </a:lnTo>
                <a:lnTo>
                  <a:pt x="8411896" y="269790"/>
                </a:lnTo>
                <a:lnTo>
                  <a:pt x="8370621" y="285665"/>
                </a:lnTo>
                <a:lnTo>
                  <a:pt x="8324583" y="299953"/>
                </a:lnTo>
                <a:lnTo>
                  <a:pt x="8272196" y="311065"/>
                </a:lnTo>
                <a:lnTo>
                  <a:pt x="8211871" y="319003"/>
                </a:lnTo>
                <a:lnTo>
                  <a:pt x="8143608" y="320590"/>
                </a:lnTo>
                <a:lnTo>
                  <a:pt x="8075346" y="319003"/>
                </a:lnTo>
                <a:lnTo>
                  <a:pt x="8015021" y="311065"/>
                </a:lnTo>
                <a:lnTo>
                  <a:pt x="7962633" y="299953"/>
                </a:lnTo>
                <a:lnTo>
                  <a:pt x="7916596" y="285665"/>
                </a:lnTo>
                <a:lnTo>
                  <a:pt x="7875321" y="269790"/>
                </a:lnTo>
                <a:lnTo>
                  <a:pt x="7838808" y="250740"/>
                </a:lnTo>
                <a:lnTo>
                  <a:pt x="7800708" y="231690"/>
                </a:lnTo>
                <a:lnTo>
                  <a:pt x="7762608" y="212640"/>
                </a:lnTo>
                <a:lnTo>
                  <a:pt x="7726096" y="196765"/>
                </a:lnTo>
                <a:lnTo>
                  <a:pt x="7684821" y="180890"/>
                </a:lnTo>
                <a:lnTo>
                  <a:pt x="7638783" y="165015"/>
                </a:lnTo>
                <a:lnTo>
                  <a:pt x="7586396" y="153903"/>
                </a:lnTo>
                <a:lnTo>
                  <a:pt x="7526071" y="147553"/>
                </a:lnTo>
                <a:lnTo>
                  <a:pt x="7457808" y="144378"/>
                </a:lnTo>
                <a:lnTo>
                  <a:pt x="7389546" y="147553"/>
                </a:lnTo>
                <a:lnTo>
                  <a:pt x="7329221" y="153903"/>
                </a:lnTo>
                <a:lnTo>
                  <a:pt x="7276833" y="165015"/>
                </a:lnTo>
                <a:lnTo>
                  <a:pt x="7230796" y="180890"/>
                </a:lnTo>
                <a:lnTo>
                  <a:pt x="7189521" y="196765"/>
                </a:lnTo>
                <a:lnTo>
                  <a:pt x="7153008" y="212640"/>
                </a:lnTo>
                <a:lnTo>
                  <a:pt x="7114908" y="231690"/>
                </a:lnTo>
                <a:lnTo>
                  <a:pt x="7076808" y="250740"/>
                </a:lnTo>
                <a:lnTo>
                  <a:pt x="7040296" y="269790"/>
                </a:lnTo>
                <a:lnTo>
                  <a:pt x="6999021" y="285665"/>
                </a:lnTo>
                <a:lnTo>
                  <a:pt x="6952983" y="299953"/>
                </a:lnTo>
                <a:lnTo>
                  <a:pt x="6900596" y="311065"/>
                </a:lnTo>
                <a:lnTo>
                  <a:pt x="6840271" y="319003"/>
                </a:lnTo>
                <a:lnTo>
                  <a:pt x="6781799" y="320363"/>
                </a:lnTo>
                <a:lnTo>
                  <a:pt x="6723327" y="319003"/>
                </a:lnTo>
                <a:lnTo>
                  <a:pt x="6663002" y="311065"/>
                </a:lnTo>
                <a:lnTo>
                  <a:pt x="6610614" y="299953"/>
                </a:lnTo>
                <a:lnTo>
                  <a:pt x="6564577" y="285665"/>
                </a:lnTo>
                <a:lnTo>
                  <a:pt x="6523302" y="269790"/>
                </a:lnTo>
                <a:lnTo>
                  <a:pt x="6486789" y="250740"/>
                </a:lnTo>
                <a:lnTo>
                  <a:pt x="6448689" y="231690"/>
                </a:lnTo>
                <a:lnTo>
                  <a:pt x="6410589" y="212640"/>
                </a:lnTo>
                <a:lnTo>
                  <a:pt x="6374077" y="196765"/>
                </a:lnTo>
                <a:lnTo>
                  <a:pt x="6332802" y="180890"/>
                </a:lnTo>
                <a:lnTo>
                  <a:pt x="6286764" y="165015"/>
                </a:lnTo>
                <a:lnTo>
                  <a:pt x="6234377" y="153903"/>
                </a:lnTo>
                <a:lnTo>
                  <a:pt x="6174052" y="147553"/>
                </a:lnTo>
                <a:lnTo>
                  <a:pt x="6105789" y="144378"/>
                </a:lnTo>
                <a:lnTo>
                  <a:pt x="6095999" y="144833"/>
                </a:lnTo>
                <a:lnTo>
                  <a:pt x="6086209" y="144378"/>
                </a:lnTo>
                <a:lnTo>
                  <a:pt x="6017947" y="147553"/>
                </a:lnTo>
                <a:lnTo>
                  <a:pt x="5957621" y="153903"/>
                </a:lnTo>
                <a:lnTo>
                  <a:pt x="5905234" y="165015"/>
                </a:lnTo>
                <a:lnTo>
                  <a:pt x="5859196" y="180890"/>
                </a:lnTo>
                <a:lnTo>
                  <a:pt x="5817921" y="196765"/>
                </a:lnTo>
                <a:lnTo>
                  <a:pt x="5781408" y="212640"/>
                </a:lnTo>
                <a:lnTo>
                  <a:pt x="5743308" y="231690"/>
                </a:lnTo>
                <a:lnTo>
                  <a:pt x="5705209" y="250740"/>
                </a:lnTo>
                <a:lnTo>
                  <a:pt x="5668696" y="269790"/>
                </a:lnTo>
                <a:lnTo>
                  <a:pt x="5627421" y="285665"/>
                </a:lnTo>
                <a:lnTo>
                  <a:pt x="5581383" y="299953"/>
                </a:lnTo>
                <a:lnTo>
                  <a:pt x="5528996" y="311065"/>
                </a:lnTo>
                <a:lnTo>
                  <a:pt x="5468671" y="319003"/>
                </a:lnTo>
                <a:lnTo>
                  <a:pt x="5410199" y="320363"/>
                </a:lnTo>
                <a:lnTo>
                  <a:pt x="5351727" y="319003"/>
                </a:lnTo>
                <a:lnTo>
                  <a:pt x="5291401" y="311065"/>
                </a:lnTo>
                <a:lnTo>
                  <a:pt x="5239014" y="299953"/>
                </a:lnTo>
                <a:lnTo>
                  <a:pt x="5192977" y="285665"/>
                </a:lnTo>
                <a:lnTo>
                  <a:pt x="5151701" y="269790"/>
                </a:lnTo>
                <a:lnTo>
                  <a:pt x="5115189" y="250740"/>
                </a:lnTo>
                <a:lnTo>
                  <a:pt x="5077090" y="231690"/>
                </a:lnTo>
                <a:lnTo>
                  <a:pt x="5038989" y="212640"/>
                </a:lnTo>
                <a:lnTo>
                  <a:pt x="5002477" y="196765"/>
                </a:lnTo>
                <a:lnTo>
                  <a:pt x="4961201" y="180890"/>
                </a:lnTo>
                <a:lnTo>
                  <a:pt x="4915165" y="165015"/>
                </a:lnTo>
                <a:lnTo>
                  <a:pt x="4862777" y="153903"/>
                </a:lnTo>
                <a:lnTo>
                  <a:pt x="4802453" y="147553"/>
                </a:lnTo>
                <a:lnTo>
                  <a:pt x="4734189" y="144378"/>
                </a:lnTo>
                <a:lnTo>
                  <a:pt x="4665928" y="147553"/>
                </a:lnTo>
                <a:lnTo>
                  <a:pt x="4605602" y="153903"/>
                </a:lnTo>
                <a:lnTo>
                  <a:pt x="4553215" y="165015"/>
                </a:lnTo>
                <a:lnTo>
                  <a:pt x="4507177" y="180890"/>
                </a:lnTo>
                <a:lnTo>
                  <a:pt x="4465902" y="196765"/>
                </a:lnTo>
                <a:lnTo>
                  <a:pt x="4429389" y="212640"/>
                </a:lnTo>
                <a:lnTo>
                  <a:pt x="4353189" y="250740"/>
                </a:lnTo>
                <a:lnTo>
                  <a:pt x="4316677" y="269790"/>
                </a:lnTo>
                <a:lnTo>
                  <a:pt x="4275402" y="285665"/>
                </a:lnTo>
                <a:lnTo>
                  <a:pt x="4229364" y="299953"/>
                </a:lnTo>
                <a:lnTo>
                  <a:pt x="4176977" y="311065"/>
                </a:lnTo>
                <a:lnTo>
                  <a:pt x="4116652" y="319003"/>
                </a:lnTo>
                <a:lnTo>
                  <a:pt x="4048389" y="320590"/>
                </a:lnTo>
                <a:lnTo>
                  <a:pt x="3980127" y="319003"/>
                </a:lnTo>
                <a:lnTo>
                  <a:pt x="3919802" y="311065"/>
                </a:lnTo>
                <a:lnTo>
                  <a:pt x="3867414" y="299953"/>
                </a:lnTo>
                <a:lnTo>
                  <a:pt x="3821377" y="285665"/>
                </a:lnTo>
                <a:lnTo>
                  <a:pt x="3780102" y="269790"/>
                </a:lnTo>
                <a:lnTo>
                  <a:pt x="3743589" y="250740"/>
                </a:lnTo>
                <a:lnTo>
                  <a:pt x="3705489" y="231690"/>
                </a:lnTo>
                <a:lnTo>
                  <a:pt x="3667389" y="212640"/>
                </a:lnTo>
                <a:lnTo>
                  <a:pt x="3630877" y="196765"/>
                </a:lnTo>
                <a:lnTo>
                  <a:pt x="3589602" y="180890"/>
                </a:lnTo>
                <a:lnTo>
                  <a:pt x="3543564" y="165015"/>
                </a:lnTo>
                <a:lnTo>
                  <a:pt x="3491177" y="153903"/>
                </a:lnTo>
                <a:lnTo>
                  <a:pt x="3430852" y="147553"/>
                </a:lnTo>
                <a:lnTo>
                  <a:pt x="3361002" y="144378"/>
                </a:lnTo>
                <a:lnTo>
                  <a:pt x="3294327" y="147553"/>
                </a:lnTo>
                <a:lnTo>
                  <a:pt x="3234002" y="153903"/>
                </a:lnTo>
                <a:lnTo>
                  <a:pt x="3181614" y="165015"/>
                </a:lnTo>
                <a:lnTo>
                  <a:pt x="3135577" y="180890"/>
                </a:lnTo>
                <a:lnTo>
                  <a:pt x="3094302" y="196765"/>
                </a:lnTo>
                <a:lnTo>
                  <a:pt x="3057789" y="212640"/>
                </a:lnTo>
                <a:lnTo>
                  <a:pt x="3019689" y="231690"/>
                </a:lnTo>
                <a:lnTo>
                  <a:pt x="2981589" y="250740"/>
                </a:lnTo>
                <a:lnTo>
                  <a:pt x="2945077" y="269790"/>
                </a:lnTo>
                <a:lnTo>
                  <a:pt x="2903802" y="285665"/>
                </a:lnTo>
                <a:lnTo>
                  <a:pt x="2857764" y="299953"/>
                </a:lnTo>
                <a:lnTo>
                  <a:pt x="2805377" y="311065"/>
                </a:lnTo>
                <a:lnTo>
                  <a:pt x="2745052" y="319003"/>
                </a:lnTo>
                <a:lnTo>
                  <a:pt x="2676789" y="320590"/>
                </a:lnTo>
                <a:lnTo>
                  <a:pt x="2608527" y="319003"/>
                </a:lnTo>
                <a:lnTo>
                  <a:pt x="2548202" y="311065"/>
                </a:lnTo>
                <a:lnTo>
                  <a:pt x="2495814" y="299953"/>
                </a:lnTo>
                <a:lnTo>
                  <a:pt x="2449777" y="285665"/>
                </a:lnTo>
                <a:lnTo>
                  <a:pt x="2408502" y="269790"/>
                </a:lnTo>
                <a:lnTo>
                  <a:pt x="2371989" y="250740"/>
                </a:lnTo>
                <a:lnTo>
                  <a:pt x="2333889" y="231690"/>
                </a:lnTo>
                <a:lnTo>
                  <a:pt x="2295789" y="212640"/>
                </a:lnTo>
                <a:lnTo>
                  <a:pt x="2259277" y="196765"/>
                </a:lnTo>
                <a:lnTo>
                  <a:pt x="2218002" y="180890"/>
                </a:lnTo>
                <a:lnTo>
                  <a:pt x="2171964" y="165015"/>
                </a:lnTo>
                <a:lnTo>
                  <a:pt x="2119577" y="153903"/>
                </a:lnTo>
                <a:lnTo>
                  <a:pt x="2059252" y="147553"/>
                </a:lnTo>
                <a:lnTo>
                  <a:pt x="1990989" y="144378"/>
                </a:lnTo>
                <a:lnTo>
                  <a:pt x="1922727" y="147553"/>
                </a:lnTo>
                <a:lnTo>
                  <a:pt x="1862402" y="153903"/>
                </a:lnTo>
                <a:lnTo>
                  <a:pt x="1810014" y="165015"/>
                </a:lnTo>
                <a:lnTo>
                  <a:pt x="1763977" y="180890"/>
                </a:lnTo>
                <a:lnTo>
                  <a:pt x="1722702" y="196765"/>
                </a:lnTo>
                <a:lnTo>
                  <a:pt x="1686189" y="212640"/>
                </a:lnTo>
                <a:lnTo>
                  <a:pt x="1648089" y="231690"/>
                </a:lnTo>
                <a:lnTo>
                  <a:pt x="1609989" y="250740"/>
                </a:lnTo>
                <a:lnTo>
                  <a:pt x="1573477" y="269790"/>
                </a:lnTo>
                <a:lnTo>
                  <a:pt x="1532202" y="285665"/>
                </a:lnTo>
                <a:lnTo>
                  <a:pt x="1486164" y="299953"/>
                </a:lnTo>
                <a:lnTo>
                  <a:pt x="1433777" y="311065"/>
                </a:lnTo>
                <a:lnTo>
                  <a:pt x="1373452" y="319003"/>
                </a:lnTo>
                <a:lnTo>
                  <a:pt x="1305189" y="320590"/>
                </a:lnTo>
                <a:lnTo>
                  <a:pt x="1236927" y="319003"/>
                </a:lnTo>
                <a:lnTo>
                  <a:pt x="1176602" y="311065"/>
                </a:lnTo>
                <a:lnTo>
                  <a:pt x="1124214" y="299953"/>
                </a:lnTo>
                <a:lnTo>
                  <a:pt x="1078177" y="285665"/>
                </a:lnTo>
                <a:lnTo>
                  <a:pt x="1036902" y="269790"/>
                </a:lnTo>
                <a:lnTo>
                  <a:pt x="1000389" y="250740"/>
                </a:lnTo>
                <a:lnTo>
                  <a:pt x="962289" y="231690"/>
                </a:lnTo>
                <a:lnTo>
                  <a:pt x="924189" y="212640"/>
                </a:lnTo>
                <a:lnTo>
                  <a:pt x="887677" y="196765"/>
                </a:lnTo>
                <a:lnTo>
                  <a:pt x="846402" y="180890"/>
                </a:lnTo>
                <a:lnTo>
                  <a:pt x="800364" y="165015"/>
                </a:lnTo>
                <a:lnTo>
                  <a:pt x="747977" y="153903"/>
                </a:lnTo>
                <a:lnTo>
                  <a:pt x="687652" y="147553"/>
                </a:lnTo>
                <a:lnTo>
                  <a:pt x="619389" y="144378"/>
                </a:lnTo>
                <a:lnTo>
                  <a:pt x="551127" y="147553"/>
                </a:lnTo>
                <a:lnTo>
                  <a:pt x="490802" y="153903"/>
                </a:lnTo>
                <a:lnTo>
                  <a:pt x="438414" y="165015"/>
                </a:lnTo>
                <a:lnTo>
                  <a:pt x="392377" y="180890"/>
                </a:lnTo>
                <a:lnTo>
                  <a:pt x="351102" y="196765"/>
                </a:lnTo>
                <a:lnTo>
                  <a:pt x="314589" y="212640"/>
                </a:lnTo>
                <a:lnTo>
                  <a:pt x="276489" y="231690"/>
                </a:lnTo>
                <a:lnTo>
                  <a:pt x="238389" y="250740"/>
                </a:lnTo>
                <a:lnTo>
                  <a:pt x="201877" y="269790"/>
                </a:lnTo>
                <a:lnTo>
                  <a:pt x="160602" y="285665"/>
                </a:lnTo>
                <a:lnTo>
                  <a:pt x="114564" y="299953"/>
                </a:lnTo>
                <a:lnTo>
                  <a:pt x="62177" y="311065"/>
                </a:lnTo>
                <a:lnTo>
                  <a:pt x="1852" y="319003"/>
                </a:lnTo>
                <a:lnTo>
                  <a:pt x="0" y="31904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lnTo>
                  <a:pt x="61938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259733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FB06F-9691-282A-C1A7-A82322850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323" y="932883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Capturing the voice of the child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Focused interview </a:t>
            </a:r>
            <a:r>
              <a:rPr lang="en-US" sz="1800" dirty="0"/>
              <a:t>(You Tube clip)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8FE732-D7AE-910E-1107-8BBC51EBB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Supporting people who have Down’s syndrome throughout their lives</a:t>
            </a:r>
            <a:endParaRPr lang="en-GB" dirty="0"/>
          </a:p>
        </p:txBody>
      </p:sp>
      <p:pic>
        <p:nvPicPr>
          <p:cNvPr id="7" name="Julian Video edited">
            <a:hlinkClick r:id="" action="ppaction://media"/>
            <a:extLst>
              <a:ext uri="{FF2B5EF4-FFF2-40B4-BE49-F238E27FC236}">
                <a16:creationId xmlns:a16="http://schemas.microsoft.com/office/drawing/2014/main" id="{A2A36C9C-39E8-75D8-49EE-15A5C2F5A19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6926" y="2903621"/>
            <a:ext cx="5903495" cy="3021496"/>
          </a:xfrm>
        </p:spPr>
      </p:pic>
    </p:spTree>
    <p:extLst>
      <p:ext uri="{BB962C8B-B14F-4D97-AF65-F5344CB8AC3E}">
        <p14:creationId xmlns:p14="http://schemas.microsoft.com/office/powerpoint/2010/main" val="67000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61D66-7F49-0610-C4EC-DDDFB34AD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387" y="244444"/>
            <a:ext cx="5238414" cy="65894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The voice of the child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2B8622-DBF2-4A15-B665-C1B67EE157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096" t="23540" r="34741" b="22839"/>
          <a:stretch/>
        </p:blipFill>
        <p:spPr>
          <a:xfrm>
            <a:off x="1288632" y="1980663"/>
            <a:ext cx="6884910" cy="431981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43B019-31BA-24F2-8ACC-787D41B8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Supporting people who have Down’s syndrome throughout their lives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F06E71-6DA4-4F02-8291-48C667376F12}"/>
              </a:ext>
            </a:extLst>
          </p:cNvPr>
          <p:cNvSpPr/>
          <p:nvPr/>
        </p:nvSpPr>
        <p:spPr>
          <a:xfrm>
            <a:off x="6805417" y="3572343"/>
            <a:ext cx="899249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2B8F6E-7552-4729-A57B-9B2AC316D083}"/>
              </a:ext>
            </a:extLst>
          </p:cNvPr>
          <p:cNvSpPr/>
          <p:nvPr/>
        </p:nvSpPr>
        <p:spPr>
          <a:xfrm>
            <a:off x="4371915" y="3997904"/>
            <a:ext cx="1138548" cy="285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E83A9A-33AC-4744-8DBC-AEB8CC31C5EA}"/>
              </a:ext>
            </a:extLst>
          </p:cNvPr>
          <p:cNvSpPr/>
          <p:nvPr/>
        </p:nvSpPr>
        <p:spPr>
          <a:xfrm>
            <a:off x="3930316" y="3564912"/>
            <a:ext cx="545432" cy="96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F15DBB-4BBE-420F-8D3D-09CF0DCC1D59}"/>
              </a:ext>
            </a:extLst>
          </p:cNvPr>
          <p:cNvSpPr/>
          <p:nvPr/>
        </p:nvSpPr>
        <p:spPr>
          <a:xfrm>
            <a:off x="4438763" y="5536960"/>
            <a:ext cx="449180" cy="95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8D97D7-B769-4085-8FF3-E42E1EF1FF55}"/>
              </a:ext>
            </a:extLst>
          </p:cNvPr>
          <p:cNvSpPr/>
          <p:nvPr/>
        </p:nvSpPr>
        <p:spPr>
          <a:xfrm>
            <a:off x="6135214" y="5975684"/>
            <a:ext cx="409074" cy="160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099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FB2BF-2FDB-A169-B4A0-C3CBD7D2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0" y="1033991"/>
            <a:ext cx="6307667" cy="708603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Important ‘to’ or important ‘for’ – an crucial distinction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21672-88F7-6042-3148-5945A8976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449" y="1927440"/>
            <a:ext cx="8066617" cy="4270160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GB" sz="5000" dirty="0"/>
              <a:t>There is a difference! </a:t>
            </a:r>
          </a:p>
          <a:p>
            <a:pPr>
              <a:lnSpc>
                <a:spcPct val="120000"/>
              </a:lnSpc>
            </a:pPr>
            <a:r>
              <a:rPr lang="en-GB" sz="5000" dirty="0"/>
              <a:t>Important ‘for’ a young person might be for them to improve their literacy skills.</a:t>
            </a:r>
          </a:p>
          <a:p>
            <a:pPr>
              <a:lnSpc>
                <a:spcPct val="120000"/>
              </a:lnSpc>
            </a:pPr>
            <a:r>
              <a:rPr lang="en-GB" sz="5000" dirty="0"/>
              <a:t>Important ’to’ a young person might be to remain with their peer group of friends when they transition from primary to secondary school.</a:t>
            </a:r>
          </a:p>
          <a:p>
            <a:pPr>
              <a:lnSpc>
                <a:spcPct val="120000"/>
              </a:lnSpc>
            </a:pPr>
            <a:r>
              <a:rPr lang="en-GB" sz="5000" dirty="0"/>
              <a:t>Sometimes EHCPs focus too much on the former and neglect the latter.</a:t>
            </a:r>
          </a:p>
          <a:p>
            <a:pPr>
              <a:lnSpc>
                <a:spcPct val="120000"/>
              </a:lnSpc>
            </a:pPr>
            <a:r>
              <a:rPr lang="en-GB" sz="5000" dirty="0"/>
              <a:t>The ‘voice of the learner’ should guide you – what matters to the child or young person the most?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Reference </a:t>
            </a:r>
            <a:r>
              <a:rPr lang="en-GB" dirty="0">
                <a:hlinkClick r:id="rId2"/>
              </a:rPr>
              <a:t>http://helensandersonassociates.co.uk/person-centred-practice/person-centred-thinking-tools/sorting-important-tofor/</a:t>
            </a:r>
            <a:r>
              <a:rPr lang="en-GB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6293AA-7B48-3728-1225-9C36801C7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Supporting people who have Down’s syndrome throughout their lives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594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83926-4E42-4DD2-BE87-349DD60AA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81" t="25253" r="2200" b="24423"/>
          <a:stretch/>
        </p:blipFill>
        <p:spPr bwMode="auto">
          <a:xfrm>
            <a:off x="76200" y="999067"/>
            <a:ext cx="9000067" cy="58589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13742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5DA41E-B6BF-40F1-90D5-D13CB913C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8869" t="21204" r="2489" b="24446"/>
          <a:stretch/>
        </p:blipFill>
        <p:spPr bwMode="auto">
          <a:xfrm>
            <a:off x="203200" y="883180"/>
            <a:ext cx="8847667" cy="56557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2958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1C615A-F039-4930-ACFD-9D9E8EAC1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Supporting people who have Down’s syndrome throughout their lives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DC426E-1ACF-4167-9E36-8A6C803B8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19" t="21250" r="2419" b="23441"/>
          <a:stretch/>
        </p:blipFill>
        <p:spPr bwMode="auto">
          <a:xfrm>
            <a:off x="0" y="872067"/>
            <a:ext cx="9084732" cy="54842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9499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18 April 21 template 9" id="{0A6208BC-8AFE-469E-9FA1-25B698EDC53C}" vid="{DF920E43-2AF1-47DA-9D39-DCBF342165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18 April 21 template 9</Template>
  <TotalTime>4554</TotalTime>
  <Words>2381</Words>
  <Application>Microsoft Office PowerPoint</Application>
  <PresentationFormat>On-screen Show (4:3)</PresentationFormat>
  <Paragraphs>274</Paragraphs>
  <Slides>31</Slides>
  <Notes>12</Notes>
  <HiddenSlides>2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Calibri Light</vt:lpstr>
      <vt:lpstr>Cera pro</vt:lpstr>
      <vt:lpstr>Helvetica</vt:lpstr>
      <vt:lpstr>Symbol</vt:lpstr>
      <vt:lpstr>Times New Roman</vt:lpstr>
      <vt:lpstr>Verdana</vt:lpstr>
      <vt:lpstr>Office Theme</vt:lpstr>
      <vt:lpstr>Office Theme</vt:lpstr>
      <vt:lpstr>Office Theme</vt:lpstr>
      <vt:lpstr>Writing health advice in an EHCP for Children who have Down syndrome  </vt:lpstr>
      <vt:lpstr>Learning outcomes: </vt:lpstr>
      <vt:lpstr>What is an Education, Health &amp; Care Plan?</vt:lpstr>
      <vt:lpstr>Capturing the voice of the child Focused interview (You Tube clip)</vt:lpstr>
      <vt:lpstr>The voice of the child</vt:lpstr>
      <vt:lpstr>Important ‘to’ or important ‘for’ – an crucial distinction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Down syndrome  Specific health advice</vt:lpstr>
      <vt:lpstr>PowerPoint Presentation</vt:lpstr>
      <vt:lpstr>  Vision Vision_kp.pdf (downs-syndrome.org.uk)   </vt:lpstr>
      <vt:lpstr>Hearing Hearing_kp.pdf (downs-syndrome.org.uk)  </vt:lpstr>
      <vt:lpstr>Hearing Hearing_kp.pdf (downs-syndrome.org.uk)  </vt:lpstr>
      <vt:lpstr>Health Resources</vt:lpstr>
      <vt:lpstr>Education resources</vt:lpstr>
      <vt:lpstr>PowerPoint Presentation</vt:lpstr>
      <vt:lpstr>Case Study 1</vt:lpstr>
      <vt:lpstr> Case Study 2  11 year old girl</vt:lpstr>
      <vt:lpstr>Case Study 2</vt:lpstr>
      <vt:lpstr>Case Study 2</vt:lpstr>
      <vt:lpstr>Case study 2</vt:lpstr>
      <vt:lpstr>Case study 2</vt:lpstr>
      <vt:lpstr>EHCP</vt:lpstr>
      <vt:lpstr>Key Take Home Message</vt:lpstr>
      <vt:lpstr>Summary </vt:lpstr>
      <vt:lpstr>PowerPoint Presentation</vt:lpstr>
      <vt:lpstr>I always say I am Pablo Pineda and that I have Down syndrome. There is a big difference between 'having' and 'being.' 'Being' can crush you down and 'having' shows it is only one feature."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 Hallett</dc:creator>
  <cp:lastModifiedBy>PURI, Shiela (LEEDS COMMUNITY HEALTHCARE NHS TRUST)</cp:lastModifiedBy>
  <cp:revision>35</cp:revision>
  <dcterms:created xsi:type="dcterms:W3CDTF">2022-09-12T17:25:26Z</dcterms:created>
  <dcterms:modified xsi:type="dcterms:W3CDTF">2022-10-29T06:33:05Z</dcterms:modified>
</cp:coreProperties>
</file>